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0"/>
  </p:notesMasterIdLst>
  <p:sldIdLst>
    <p:sldId id="256" r:id="rId5"/>
    <p:sldId id="257" r:id="rId6"/>
    <p:sldId id="258" r:id="rId7"/>
    <p:sldId id="3435" r:id="rId8"/>
    <p:sldId id="3446" r:id="rId9"/>
    <p:sldId id="267" r:id="rId10"/>
    <p:sldId id="268" r:id="rId11"/>
    <p:sldId id="269" r:id="rId12"/>
    <p:sldId id="3447" r:id="rId13"/>
    <p:sldId id="3449" r:id="rId14"/>
    <p:sldId id="3450" r:id="rId15"/>
    <p:sldId id="3485" r:id="rId16"/>
    <p:sldId id="3484" r:id="rId17"/>
    <p:sldId id="3482" r:id="rId18"/>
    <p:sldId id="3483" r:id="rId19"/>
    <p:sldId id="3486" r:id="rId20"/>
    <p:sldId id="3487" r:id="rId21"/>
    <p:sldId id="3488" r:id="rId22"/>
    <p:sldId id="3489" r:id="rId23"/>
    <p:sldId id="3490" r:id="rId24"/>
    <p:sldId id="3457" r:id="rId25"/>
    <p:sldId id="3452" r:id="rId26"/>
    <p:sldId id="276" r:id="rId27"/>
    <p:sldId id="3456" r:id="rId28"/>
    <p:sldId id="3459" r:id="rId29"/>
    <p:sldId id="3462" r:id="rId30"/>
    <p:sldId id="3460" r:id="rId31"/>
    <p:sldId id="3454" r:id="rId32"/>
    <p:sldId id="3480" r:id="rId33"/>
    <p:sldId id="3493" r:id="rId34"/>
    <p:sldId id="3481" r:id="rId35"/>
    <p:sldId id="3478" r:id="rId36"/>
    <p:sldId id="3491" r:id="rId37"/>
    <p:sldId id="3479" r:id="rId38"/>
    <p:sldId id="3455" r:id="rId39"/>
    <p:sldId id="3458" r:id="rId40"/>
    <p:sldId id="3466" r:id="rId41"/>
    <p:sldId id="3445" r:id="rId42"/>
    <p:sldId id="454" r:id="rId43"/>
    <p:sldId id="455" r:id="rId44"/>
    <p:sldId id="3467" r:id="rId45"/>
    <p:sldId id="3468" r:id="rId46"/>
    <p:sldId id="458" r:id="rId47"/>
    <p:sldId id="3469" r:id="rId48"/>
    <p:sldId id="3470" r:id="rId49"/>
    <p:sldId id="400" r:id="rId50"/>
    <p:sldId id="3471" r:id="rId51"/>
    <p:sldId id="453" r:id="rId52"/>
    <p:sldId id="3472" r:id="rId53"/>
    <p:sldId id="3473" r:id="rId54"/>
    <p:sldId id="3474" r:id="rId55"/>
    <p:sldId id="3475" r:id="rId56"/>
    <p:sldId id="3477" r:id="rId57"/>
    <p:sldId id="3476" r:id="rId58"/>
    <p:sldId id="3451" r:id="rId59"/>
  </p:sldIdLst>
  <p:sldSz cx="12192000" cy="6858000"/>
  <p:notesSz cx="6797675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E51B84"/>
    <a:srgbClr val="28AADE"/>
    <a:srgbClr val="FFFFFF"/>
    <a:srgbClr val="A4C52C"/>
    <a:srgbClr val="F084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4" autoAdjust="0"/>
    <p:restoredTop sz="94660"/>
  </p:normalViewPr>
  <p:slideViewPr>
    <p:cSldViewPr snapToGrid="0">
      <p:cViewPr varScale="1">
        <p:scale>
          <a:sx n="58" d="100"/>
          <a:sy n="58" d="100"/>
        </p:scale>
        <p:origin x="9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55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FF2F1A45-4348-4193-BFD3-E81D2709CB2D}" type="datetimeFigureOut">
              <a:rPr lang="en-GB" smtClean="0"/>
              <a:pPr/>
              <a:t>15/01/2024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582EA7D3-1EC6-49C3-9C9F-C1392AD5320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483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2EA7D3-1EC6-49C3-9C9F-C1392AD53208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71993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Chris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2EA7D3-1EC6-49C3-9C9F-C1392AD53208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19640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Chris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2EA7D3-1EC6-49C3-9C9F-C1392AD53208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2725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Amanda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2EA7D3-1EC6-49C3-9C9F-C1392AD53208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84137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Amanda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2EA7D3-1EC6-49C3-9C9F-C1392AD53208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96240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Nadine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2EA7D3-1EC6-49C3-9C9F-C1392AD53208}" type="slidenum">
              <a:rPr lang="en-GB" smtClean="0"/>
              <a:pPr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34981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Nadine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2EA7D3-1EC6-49C3-9C9F-C1392AD53208}" type="slidenum">
              <a:rPr lang="en-GB" smtClean="0"/>
              <a:pPr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1476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2EA7D3-1EC6-49C3-9C9F-C1392AD53208}" type="slidenum">
              <a:rPr lang="en-GB" smtClean="0"/>
              <a:pPr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53320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2EA7D3-1EC6-49C3-9C9F-C1392AD53208}" type="slidenum">
              <a:rPr lang="en-GB" smtClean="0"/>
              <a:pPr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84152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2EA7D3-1EC6-49C3-9C9F-C1392AD53208}" type="slidenum">
              <a:rPr lang="en-GB" smtClean="0"/>
              <a:pPr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41950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2EA7D3-1EC6-49C3-9C9F-C1392AD53208}" type="slidenum">
              <a:rPr lang="en-GB" smtClean="0"/>
              <a:pPr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62780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Anne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2EA7D3-1EC6-49C3-9C9F-C1392AD53208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60870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2EA7D3-1EC6-49C3-9C9F-C1392AD53208}" type="slidenum">
              <a:rPr lang="en-GB" smtClean="0"/>
              <a:pPr/>
              <a:t>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26513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2EA7D3-1EC6-49C3-9C9F-C1392AD53208}" type="slidenum">
              <a:rPr lang="en-GB" smtClean="0"/>
              <a:pPr/>
              <a:t>27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33661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2EA7D3-1EC6-49C3-9C9F-C1392AD53208}" type="slidenum">
              <a:rPr lang="en-GB" smtClean="0"/>
              <a:pPr/>
              <a:t>29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73806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2EA7D3-1EC6-49C3-9C9F-C1392AD53208}" type="slidenum">
              <a:rPr lang="en-GB" smtClean="0"/>
              <a:pPr/>
              <a:t>30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425913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2EA7D3-1EC6-49C3-9C9F-C1392AD53208}" type="slidenum">
              <a:rPr lang="en-GB" smtClean="0"/>
              <a:pPr/>
              <a:t>31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769446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Anne Document given out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2EA7D3-1EC6-49C3-9C9F-C1392AD53208}" type="slidenum">
              <a:rPr lang="en-GB" smtClean="0"/>
              <a:pPr/>
              <a:t>32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900142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Anne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2EA7D3-1EC6-49C3-9C9F-C1392AD53208}" type="slidenum">
              <a:rPr lang="en-GB" smtClean="0"/>
              <a:pPr/>
              <a:t>34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242408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Anne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2EA7D3-1EC6-49C3-9C9F-C1392AD53208}" type="slidenum">
              <a:rPr lang="en-GB" smtClean="0"/>
              <a:pPr/>
              <a:t>35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851556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Anne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2EA7D3-1EC6-49C3-9C9F-C1392AD53208}" type="slidenum">
              <a:rPr lang="en-GB" smtClean="0"/>
              <a:pPr/>
              <a:t>36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850387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Anne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2EA7D3-1EC6-49C3-9C9F-C1392AD53208}" type="slidenum">
              <a:rPr lang="en-GB" smtClean="0"/>
              <a:pPr/>
              <a:t>37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61772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508000" y="277813"/>
            <a:ext cx="7978775" cy="4489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 dirty="0"/>
              <a:t>Anne</a:t>
            </a: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D628430-11EC-4ABA-A0EB-619CEE7AECAD}" type="slidenum">
              <a:rPr lang="en-GB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GB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582025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Chris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2EA7D3-1EC6-49C3-9C9F-C1392AD53208}" type="slidenum">
              <a:rPr lang="en-GB" smtClean="0"/>
              <a:pPr/>
              <a:t>38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15184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Chris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2EA7D3-1EC6-49C3-9C9F-C1392AD53208}" type="slidenum">
              <a:rPr lang="en-GB" smtClean="0"/>
              <a:pPr/>
              <a:t>39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14882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Chris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2EA7D3-1EC6-49C3-9C9F-C1392AD53208}" type="slidenum">
              <a:rPr lang="en-GB" smtClean="0"/>
              <a:pPr/>
              <a:t>40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075698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Chris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2EA7D3-1EC6-49C3-9C9F-C1392AD53208}" type="slidenum">
              <a:rPr lang="en-GB" smtClean="0"/>
              <a:pPr/>
              <a:t>41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803424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Chris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2EA7D3-1EC6-49C3-9C9F-C1392AD53208}" type="slidenum">
              <a:rPr lang="en-GB" smtClean="0"/>
              <a:pPr/>
              <a:t>42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745346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Chris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2EA7D3-1EC6-49C3-9C9F-C1392AD53208}" type="slidenum">
              <a:rPr lang="en-GB" smtClean="0"/>
              <a:pPr/>
              <a:t>43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233653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Chris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2EA7D3-1EC6-49C3-9C9F-C1392AD53208}" type="slidenum">
              <a:rPr lang="en-GB" smtClean="0"/>
              <a:pPr/>
              <a:t>44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009627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Chris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2EA7D3-1EC6-49C3-9C9F-C1392AD53208}" type="slidenum">
              <a:rPr lang="en-GB" smtClean="0"/>
              <a:pPr/>
              <a:t>45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865997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Anne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2EA7D3-1EC6-49C3-9C9F-C1392AD53208}" type="slidenum">
              <a:rPr lang="en-GB" smtClean="0"/>
              <a:pPr/>
              <a:t>46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069854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2EA7D3-1EC6-49C3-9C9F-C1392AD53208}" type="slidenum">
              <a:rPr lang="en-GB" smtClean="0"/>
              <a:pPr/>
              <a:t>47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34356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Anne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2EA7D3-1EC6-49C3-9C9F-C1392AD53208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567656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2EA7D3-1EC6-49C3-9C9F-C1392AD53208}" type="slidenum">
              <a:rPr lang="en-GB" smtClean="0"/>
              <a:pPr/>
              <a:t>48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476644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2EA7D3-1EC6-49C3-9C9F-C1392AD53208}" type="slidenum">
              <a:rPr lang="en-GB" smtClean="0"/>
              <a:pPr/>
              <a:t>49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203509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2EA7D3-1EC6-49C3-9C9F-C1392AD53208}" type="slidenum">
              <a:rPr lang="en-GB" smtClean="0"/>
              <a:pPr/>
              <a:t>50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345875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2EA7D3-1EC6-49C3-9C9F-C1392AD53208}" type="slidenum">
              <a:rPr lang="en-GB" smtClean="0"/>
              <a:pPr/>
              <a:t>51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453664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2EA7D3-1EC6-49C3-9C9F-C1392AD53208}" type="slidenum">
              <a:rPr lang="en-GB" smtClean="0"/>
              <a:pPr/>
              <a:t>52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069644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Anne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2EA7D3-1EC6-49C3-9C9F-C1392AD53208}" type="slidenum">
              <a:rPr lang="en-GB" smtClean="0"/>
              <a:pPr/>
              <a:t>53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147962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Anne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2EA7D3-1EC6-49C3-9C9F-C1392AD53208}" type="slidenum">
              <a:rPr lang="en-GB" smtClean="0"/>
              <a:pPr/>
              <a:t>54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08917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Anne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2EA7D3-1EC6-49C3-9C9F-C1392AD53208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81595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Anne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2EA7D3-1EC6-49C3-9C9F-C1392AD53208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05972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Anne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2EA7D3-1EC6-49C3-9C9F-C1392AD53208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14257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2EA7D3-1EC6-49C3-9C9F-C1392AD53208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12869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2EA7D3-1EC6-49C3-9C9F-C1392AD53208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8905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20C19-7D1D-EBB3-F695-204CA2A204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DCBDB7-869D-783F-915A-7C6FCE7E9A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2DCE2B-0F3C-1668-ADEC-4972CBEC7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B286D-19D5-4C27-A2B5-18BA55314943}" type="datetimeFigureOut">
              <a:rPr lang="en-GB" smtClean="0"/>
              <a:t>15/01/2024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F06D9-EF9A-C6E4-31A2-1B0F6FC3E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16F45-3E7D-470B-4725-A7B90C1A9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8B6B0-9479-441A-A34B-A54B19A0C87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4247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E5C32-1955-07C4-9B7A-088E98090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21695B-06CF-0665-E54D-8E0F7F6E7D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1B7036-B813-CCFB-EA55-B3940DA2E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B286D-19D5-4C27-A2B5-18BA55314943}" type="datetimeFigureOut">
              <a:rPr lang="en-GB" smtClean="0"/>
              <a:t>15/01/2024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C45822-FDAE-9818-4CDB-5B5D3A0F7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2F8BE9-2F0F-1594-CAB4-B0CBCB7FE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8B6B0-9479-441A-A34B-A54B19A0C87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2367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9009889-4985-49DB-37AE-525759B5D4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5BC9CC-5F37-0FEE-00B8-D15ABB9450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8628BB-E2F3-08C8-94C7-BAB4F1594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B286D-19D5-4C27-A2B5-18BA55314943}" type="datetimeFigureOut">
              <a:rPr lang="en-GB" smtClean="0"/>
              <a:t>15/01/2024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61C468-0B28-DC53-CA7B-D9AF5258E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719BED-DDA1-729A-5BF0-5F992BB36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8B6B0-9479-441A-A34B-A54B19A0C87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93017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27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B8741-E1A9-2DDC-FA07-AF71C163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D44C8F-67BD-1563-C2BC-79015099D1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FEFAB4-CEAF-CD5E-565B-85415CEA5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B286D-19D5-4C27-A2B5-18BA55314943}" type="datetimeFigureOut">
              <a:rPr lang="en-GB" smtClean="0"/>
              <a:t>15/01/2024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68EE37-87A8-49EB-2038-4357F6BF4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E8AC20-2B01-2DB4-7491-70D39C208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8B6B0-9479-441A-A34B-A54B19A0C87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7961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B2263-4820-AB52-4AB5-B1F8A1136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A8C5D2-4608-B4D8-BEB2-D9C73CE9F4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8D6749-D973-05AF-1339-99E21640D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B286D-19D5-4C27-A2B5-18BA55314943}" type="datetimeFigureOut">
              <a:rPr lang="en-GB" smtClean="0"/>
              <a:t>15/01/2024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B37A9B-A0C2-42C6-2382-F4FB31F71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443A3E-E132-BB64-DBDB-A4402C28F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8B6B0-9479-441A-A34B-A54B19A0C87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0014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90012-E4CA-B306-EE4B-5F384EBAF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C6BB70-3701-0A92-14EF-943E140C68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890EC6-E0F0-ADF1-60CC-F651983CE2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CDA012-D0D9-2653-7249-6804AF3C6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B286D-19D5-4C27-A2B5-18BA55314943}" type="datetimeFigureOut">
              <a:rPr lang="en-GB" smtClean="0"/>
              <a:t>15/01/2024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5FCEDF-A563-0916-C6E9-115BF21D7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4904ED-5988-1CC1-AFA6-21025C5CF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8B6B0-9479-441A-A34B-A54B19A0C87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780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299C5-2844-AA54-21A9-231281873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52281B-B11A-3862-89BB-56124025EA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89388B-9EA7-68CE-8591-9657D45010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67A2AF-540D-7BDC-E4B8-3A719EB3D8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038DCA7-D43E-C22F-9A72-555A624DC8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AE016D-14BF-864D-61B0-93329E1B5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B286D-19D5-4C27-A2B5-18BA55314943}" type="datetimeFigureOut">
              <a:rPr lang="en-GB" smtClean="0"/>
              <a:t>15/01/2024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3B4CE7-502B-9BD6-8F8B-63C491CFE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14F66E-55C1-EC7F-64F5-D9E7F5B96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8B6B0-9479-441A-A34B-A54B19A0C87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8377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04FAC-9603-3CDB-2FAA-C58736321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3C65EE-3E92-F936-7A51-10FF56692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B286D-19D5-4C27-A2B5-18BA55314943}" type="datetimeFigureOut">
              <a:rPr lang="en-GB" smtClean="0"/>
              <a:t>15/01/2024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9C71B3-61D4-5CE5-BD81-7A49F9721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DA6463-50BF-38F4-946E-08C321DDA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8B6B0-9479-441A-A34B-A54B19A0C87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1233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EA0555-E4F4-1859-F6B6-D1C01BB3D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B286D-19D5-4C27-A2B5-18BA55314943}" type="datetimeFigureOut">
              <a:rPr lang="en-GB" smtClean="0"/>
              <a:t>15/01/2024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D3F46A-AC11-E7B7-3C39-4912505C1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1A776F-FDC3-0CFF-9983-0275B4285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8B6B0-9479-441A-A34B-A54B19A0C87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2057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9D7D4-A3E9-1FB2-5065-285A4BF24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49658D-9B7F-DA75-7869-39BFD03273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A6761B-50CC-8D0F-7620-43FE625D8B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C12990-519B-5FD8-EB79-AD4E556D9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B286D-19D5-4C27-A2B5-18BA55314943}" type="datetimeFigureOut">
              <a:rPr lang="en-GB" smtClean="0"/>
              <a:t>15/01/2024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D90DD8-79BF-06AC-C0D6-516F9011C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51D306-726B-82C8-7CDD-DD007A6C1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8B6B0-9479-441A-A34B-A54B19A0C87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7178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01DBB-BB59-3AC9-4ABE-AD339F4C0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23C427-1EEF-D490-C01E-FB352B9EC9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F2E314-131E-A682-71B0-C71206FF2B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158374-49D8-D441-8EED-3C87EFBFC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B286D-19D5-4C27-A2B5-18BA55314943}" type="datetimeFigureOut">
              <a:rPr lang="en-GB" smtClean="0"/>
              <a:t>15/01/2024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AB13FF-5005-4528-7956-CE8C5DFCC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B6D760-3C84-E092-17F7-756342E45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8B6B0-9479-441A-A34B-A54B19A0C87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9021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0489A2-6BB0-DBCE-6709-F6965FF50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63F0C0-F16B-BA0D-A03D-D7EADB3DC3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BB1E33-F47A-F9EC-65CB-B51EFC0BCE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BA5B286D-19D5-4C27-A2B5-18BA55314943}" type="datetimeFigureOut">
              <a:rPr lang="en-GB" smtClean="0"/>
              <a:pPr/>
              <a:t>15/01/2024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F9270B-4C10-BD8B-7BDB-8EE48CF85D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6E1123-64C7-1FE8-A412-426E6FB528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D8E8B6B0-9479-441A-A34B-A54B19A0C87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8888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ateshead-localoffer.org/education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SENDCONetwork@gateshead.gov.uk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iERfLtsYTKs" TargetMode="External"/><Relationship Id="rId4" Type="http://schemas.openxmlformats.org/officeDocument/2006/relationships/hyperlink" Target="https://gateshead-localoffer.org/send-thresholds/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creenshot, colorfulness, electric blue, blue&#10;&#10;Description automatically generated">
            <a:extLst>
              <a:ext uri="{FF2B5EF4-FFF2-40B4-BE49-F238E27FC236}">
                <a16:creationId xmlns:a16="http://schemas.microsoft.com/office/drawing/2014/main" id="{20BDDADA-AB47-2EF5-F4CF-6085D7AE81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4" y="0"/>
            <a:ext cx="12186116" cy="68613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BA579E-5253-C19D-04F8-1AA62DA860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1517059"/>
            <a:ext cx="9324513" cy="2362483"/>
          </a:xfrm>
        </p:spPr>
        <p:txBody>
          <a:bodyPr>
            <a:normAutofit fontScale="90000"/>
          </a:bodyPr>
          <a:lstStyle/>
          <a:p>
            <a:r>
              <a:rPr lang="en-US" sz="10700" b="1" dirty="0">
                <a:solidFill>
                  <a:srgbClr val="F084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10700" b="1" dirty="0">
                <a:solidFill>
                  <a:srgbClr val="A4C5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10700" b="1" dirty="0">
                <a:solidFill>
                  <a:srgbClr val="28AAD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10700" b="1" dirty="0">
                <a:solidFill>
                  <a:srgbClr val="E51B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8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8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8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Thresholds </a:t>
            </a:r>
            <a:endParaRPr lang="en-GB" sz="8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45DAB2-E9B4-B622-A996-A05D197214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4512" y="4421393"/>
            <a:ext cx="9144000" cy="1143466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chemeClr val="bg1"/>
                </a:solidFill>
                <a:cs typeface="Arial" panose="020B0604020202020204" pitchFamily="34" charset="0"/>
              </a:rPr>
              <a:t>Multi Agency and Families Launch </a:t>
            </a:r>
          </a:p>
          <a:p>
            <a:r>
              <a:rPr lang="en-US" sz="3600" b="1" dirty="0">
                <a:solidFill>
                  <a:schemeClr val="bg1"/>
                </a:solidFill>
                <a:cs typeface="Arial" panose="020B0604020202020204" pitchFamily="34" charset="0"/>
              </a:rPr>
              <a:t>January 11</a:t>
            </a:r>
            <a:r>
              <a:rPr lang="en-US" sz="3600" b="1" baseline="30000" dirty="0">
                <a:solidFill>
                  <a:schemeClr val="bg1"/>
                </a:solidFill>
                <a:cs typeface="Arial" panose="020B0604020202020204" pitchFamily="34" charset="0"/>
              </a:rPr>
              <a:t>th</a:t>
            </a:r>
            <a:r>
              <a:rPr lang="en-US" sz="3600" b="1" dirty="0">
                <a:solidFill>
                  <a:schemeClr val="bg1"/>
                </a:solidFill>
                <a:cs typeface="Arial" panose="020B0604020202020204" pitchFamily="34" charset="0"/>
              </a:rPr>
              <a:t> and 12</a:t>
            </a:r>
            <a:r>
              <a:rPr lang="en-US" sz="3600" b="1" baseline="30000" dirty="0">
                <a:solidFill>
                  <a:schemeClr val="bg1"/>
                </a:solidFill>
                <a:cs typeface="Arial" panose="020B0604020202020204" pitchFamily="34" charset="0"/>
              </a:rPr>
              <a:t>th</a:t>
            </a:r>
            <a:r>
              <a:rPr lang="en-US" sz="3600" b="1" dirty="0">
                <a:solidFill>
                  <a:schemeClr val="bg1"/>
                </a:solidFill>
                <a:cs typeface="Arial" panose="020B0604020202020204" pitchFamily="34" charset="0"/>
              </a:rPr>
              <a:t> 2024</a:t>
            </a:r>
            <a:endParaRPr lang="en-GB" sz="36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7" name="Picture 6" descr="A picture containing font, graphics, white, graphic design&#10;&#10;Description automatically generated">
            <a:extLst>
              <a:ext uri="{FF2B5EF4-FFF2-40B4-BE49-F238E27FC236}">
                <a16:creationId xmlns:a16="http://schemas.microsoft.com/office/drawing/2014/main" id="{B12C05F5-A5A2-1527-F700-1EFBD5F61A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305" y="239967"/>
            <a:ext cx="1877388" cy="522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7210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lorfulness, graphics, design&#10;&#10;Description automatically generated">
            <a:extLst>
              <a:ext uri="{FF2B5EF4-FFF2-40B4-BE49-F238E27FC236}">
                <a16:creationId xmlns:a16="http://schemas.microsoft.com/office/drawing/2014/main" id="{298C933B-10E5-B685-D525-62AE416BB5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0232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620E61B-2F92-754A-97B1-586AEC94B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Consultation and co-production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24B498-4D63-34B8-80CD-7FEB527F90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/>
            <a:r>
              <a:rPr lang="en-GB" dirty="0"/>
              <a:t>A range of</a:t>
            </a:r>
            <a:r>
              <a:rPr lang="en-GB" sz="2800" dirty="0"/>
              <a:t> multi agency professionals, including 40 pilot settings</a:t>
            </a:r>
            <a:r>
              <a:rPr lang="en-GB" dirty="0"/>
              <a:t>, SEND Support Services, CYPS, Therapy </a:t>
            </a:r>
            <a:r>
              <a:rPr lang="en-GB" sz="2800" dirty="0"/>
              <a:t>services, Paediatric consultant, Early Help and social care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Helped to shape the document to represent the landscape of provision in Gateshead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Voices of parents/carers and children and young people</a:t>
            </a:r>
            <a:endParaRPr lang="en-GB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Officially launched  in Gateshead on 11</a:t>
            </a:r>
            <a:r>
              <a:rPr lang="en-GB" sz="2800" baseline="30000" dirty="0"/>
              <a:t>th</a:t>
            </a:r>
            <a:r>
              <a:rPr lang="en-GB" sz="2800" dirty="0"/>
              <a:t> January 2024 – full document available online on Gateshead Local Offer </a:t>
            </a:r>
            <a:r>
              <a:rPr lang="en-GB" dirty="0">
                <a:hlinkClick r:id="rId4"/>
              </a:rPr>
              <a:t>Education - Gateshead Local Offer SEND 0 to 25 years (gateshead-localoffer.org)</a:t>
            </a:r>
            <a:r>
              <a:rPr lang="en-GB" dirty="0"/>
              <a:t>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4864453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lorfulness, graphics, design&#10;&#10;Description automatically generated">
            <a:extLst>
              <a:ext uri="{FF2B5EF4-FFF2-40B4-BE49-F238E27FC236}">
                <a16:creationId xmlns:a16="http://schemas.microsoft.com/office/drawing/2014/main" id="{298C933B-10E5-B685-D525-62AE416BB5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0232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620E61B-2F92-754A-97B1-586AEC94B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pilot school program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24B498-4D63-34B8-80CD-7FEB527F90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/>
            <a:r>
              <a:rPr lang="en-GB" b="1" dirty="0"/>
              <a:t>Chris Boddy </a:t>
            </a:r>
            <a:r>
              <a:rPr lang="en-GB" dirty="0"/>
              <a:t>from Rowlands Gill Additionally Resourced Mainstream School (ARMS) working predominately with Primary Schools and Early Years providers</a:t>
            </a:r>
          </a:p>
          <a:p>
            <a:pPr marL="342900" indent="-342900"/>
            <a:r>
              <a:rPr lang="en-GB" b="1" dirty="0"/>
              <a:t>Amanda Miller </a:t>
            </a:r>
            <a:r>
              <a:rPr lang="en-GB" dirty="0"/>
              <a:t>from Brighton Avenue Primary School working predominately with Primary Schools </a:t>
            </a:r>
          </a:p>
          <a:p>
            <a:pPr marL="342900" indent="-342900"/>
            <a:r>
              <a:rPr lang="en-GB" sz="2800" b="1" dirty="0"/>
              <a:t>Nadine McCarthy </a:t>
            </a:r>
            <a:r>
              <a:rPr lang="en-GB" sz="2800" dirty="0"/>
              <a:t>from Lord Lawson of Beamish Academy working predominately with Secondary Schools and Post-16 settings</a:t>
            </a:r>
          </a:p>
          <a:p>
            <a:pPr marL="342900" indent="-342900"/>
            <a:r>
              <a:rPr lang="en-GB" sz="2800" b="1" dirty="0"/>
              <a:t>Saman</a:t>
            </a:r>
            <a:r>
              <a:rPr lang="en-GB" b="1" dirty="0"/>
              <a:t>tha Leaver </a:t>
            </a:r>
            <a:r>
              <a:rPr lang="en-GB" dirty="0"/>
              <a:t>working predominately with Specialist settings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7193077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lorfulness, graphics, design&#10;&#10;Description automatically generated">
            <a:extLst>
              <a:ext uri="{FF2B5EF4-FFF2-40B4-BE49-F238E27FC236}">
                <a16:creationId xmlns:a16="http://schemas.microsoft.com/office/drawing/2014/main" id="{298C933B-10E5-B685-D525-62AE416BB5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0232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620E61B-2F92-754A-97B1-586AEC94B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881852" cy="1325563"/>
          </a:xfrm>
        </p:spPr>
        <p:txBody>
          <a:bodyPr/>
          <a:lstStyle/>
          <a:p>
            <a:r>
              <a:rPr lang="en-US" b="1" dirty="0"/>
              <a:t>The pilot school program – Chris Boddy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24B498-4D63-34B8-80CD-7FEB527F90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2693988" indent="895350"/>
            <a:endParaRPr lang="en-US" sz="1100" dirty="0"/>
          </a:p>
          <a:p>
            <a:pPr marL="801688" indent="-447675">
              <a:buFont typeface="Arial" panose="020B0604020202020204" pitchFamily="34" charset="0"/>
              <a:buChar char="•"/>
            </a:pPr>
            <a:r>
              <a:rPr lang="en-US" sz="3300" dirty="0"/>
              <a:t>Colegate Primary</a:t>
            </a:r>
          </a:p>
          <a:p>
            <a:pPr marL="801688" indent="-447675">
              <a:buFont typeface="Arial" panose="020B0604020202020204" pitchFamily="34" charset="0"/>
              <a:buChar char="•"/>
            </a:pPr>
            <a:r>
              <a:rPr lang="en-US" sz="3300" dirty="0"/>
              <a:t>Harlow Green Primary</a:t>
            </a:r>
          </a:p>
          <a:p>
            <a:pPr marL="801688" indent="-447675">
              <a:buFont typeface="Arial" panose="020B0604020202020204" pitchFamily="34" charset="0"/>
              <a:buChar char="•"/>
            </a:pPr>
            <a:r>
              <a:rPr lang="en-US" sz="3300" dirty="0" err="1"/>
              <a:t>Highfield</a:t>
            </a:r>
            <a:r>
              <a:rPr lang="en-US" sz="3300" dirty="0"/>
              <a:t> Primary</a:t>
            </a:r>
          </a:p>
          <a:p>
            <a:pPr marL="801688" indent="-447675">
              <a:buFont typeface="Arial" panose="020B0604020202020204" pitchFamily="34" charset="0"/>
              <a:buChar char="•"/>
            </a:pPr>
            <a:r>
              <a:rPr lang="en-US" sz="3300" dirty="0"/>
              <a:t>High </a:t>
            </a:r>
            <a:r>
              <a:rPr lang="en-US" sz="3300" dirty="0" err="1"/>
              <a:t>Spen</a:t>
            </a:r>
            <a:r>
              <a:rPr lang="en-US" sz="3300" dirty="0"/>
              <a:t> Primary</a:t>
            </a:r>
          </a:p>
          <a:p>
            <a:pPr marL="801688" indent="-447675">
              <a:buFont typeface="Arial" panose="020B0604020202020204" pitchFamily="34" charset="0"/>
              <a:buChar char="•"/>
            </a:pPr>
            <a:r>
              <a:rPr lang="en-US" sz="3300" dirty="0" err="1"/>
              <a:t>Kells</a:t>
            </a:r>
            <a:r>
              <a:rPr lang="en-US" sz="3300" dirty="0"/>
              <a:t> Lane Primary</a:t>
            </a:r>
          </a:p>
          <a:p>
            <a:pPr marL="801688" indent="-447675"/>
            <a:r>
              <a:rPr lang="en-US" sz="3300" dirty="0"/>
              <a:t>Rowlands Gill Primary</a:t>
            </a:r>
          </a:p>
          <a:p>
            <a:pPr marL="801688" indent="-447675"/>
            <a:r>
              <a:rPr lang="en-US" sz="3300" dirty="0"/>
              <a:t>Rowlands Gill U5’s</a:t>
            </a:r>
          </a:p>
          <a:p>
            <a:pPr marL="801688" indent="-447675">
              <a:buFont typeface="Arial" panose="020B0604020202020204" pitchFamily="34" charset="0"/>
              <a:buChar char="•"/>
            </a:pPr>
            <a:r>
              <a:rPr lang="en-US" sz="3300" dirty="0" err="1"/>
              <a:t>Washingwell</a:t>
            </a:r>
            <a:r>
              <a:rPr lang="en-US" sz="3300" dirty="0"/>
              <a:t> Primary</a:t>
            </a:r>
          </a:p>
          <a:p>
            <a:pPr marL="801688" indent="-447675"/>
            <a:r>
              <a:rPr lang="en-US" sz="3300" dirty="0"/>
              <a:t>Whickham Front Street Primary</a:t>
            </a:r>
          </a:p>
          <a:p>
            <a:pPr marL="801688" indent="-447675"/>
            <a:r>
              <a:rPr lang="en-US" sz="3300" dirty="0"/>
              <a:t>Whickham Parochial U5s</a:t>
            </a:r>
          </a:p>
          <a:p>
            <a:pPr marL="801688" indent="-447675">
              <a:buFont typeface="Arial" panose="020B0604020202020204" pitchFamily="34" charset="0"/>
              <a:buChar char="•"/>
            </a:pPr>
            <a:endParaRPr lang="en-US" sz="3300" dirty="0"/>
          </a:p>
        </p:txBody>
      </p:sp>
    </p:spTree>
    <p:extLst>
      <p:ext uri="{BB962C8B-B14F-4D97-AF65-F5344CB8AC3E}">
        <p14:creationId xmlns:p14="http://schemas.microsoft.com/office/powerpoint/2010/main" val="8873663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lorfulness, graphics, design&#10;&#10;Description automatically generated">
            <a:extLst>
              <a:ext uri="{FF2B5EF4-FFF2-40B4-BE49-F238E27FC236}">
                <a16:creationId xmlns:a16="http://schemas.microsoft.com/office/drawing/2014/main" id="{298C933B-10E5-B685-D525-62AE416BB5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0232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620E61B-2F92-754A-97B1-586AEC94B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950677" cy="1325563"/>
          </a:xfrm>
        </p:spPr>
        <p:txBody>
          <a:bodyPr/>
          <a:lstStyle/>
          <a:p>
            <a:r>
              <a:rPr lang="en-US" b="1" dirty="0"/>
              <a:t>The pilot school program – Chris Boddy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24B498-4D63-34B8-80CD-7FEB527F90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28522"/>
          </a:xfrm>
        </p:spPr>
        <p:txBody>
          <a:bodyPr>
            <a:normAutofit fontScale="92500"/>
          </a:bodyPr>
          <a:lstStyle/>
          <a:p>
            <a:pPr marL="415925" marR="78740" indent="-342900"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ea typeface="Tahoma" panose="020B0604030504040204" pitchFamily="34" charset="0"/>
              </a:rPr>
              <a:t>Each school at different stages and implementing Thresholds in their own way (context dependent).</a:t>
            </a:r>
            <a:endParaRPr lang="en-US" dirty="0">
              <a:effectLst/>
              <a:ea typeface="Tahoma" panose="020B0604030504040204" pitchFamily="34" charset="0"/>
            </a:endParaRPr>
          </a:p>
          <a:p>
            <a:pPr marL="415925" marR="78740" indent="-342900"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ea typeface="Tahoma" panose="020B0604030504040204" pitchFamily="34" charset="0"/>
              </a:rPr>
              <a:t>Early Years vs Primary / Secondary…much discussion!  0-5 Years.</a:t>
            </a:r>
          </a:p>
          <a:p>
            <a:pPr marL="415925" marR="78740" indent="-342900"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ea typeface="Tahoma" panose="020B0604030504040204" pitchFamily="34" charset="0"/>
              </a:rPr>
              <a:t>School / U5s concerns around support plans – evidence, documentation and workload.</a:t>
            </a:r>
            <a:endParaRPr lang="en-US" dirty="0">
              <a:effectLst/>
              <a:ea typeface="Tahoma" panose="020B0604030504040204" pitchFamily="34" charset="0"/>
            </a:endParaRPr>
          </a:p>
          <a:p>
            <a:pPr marL="415925" marR="78740" indent="-342900">
              <a:spcBef>
                <a:spcPts val="600"/>
              </a:spcBef>
              <a:spcAft>
                <a:spcPts val="600"/>
              </a:spcAft>
            </a:pPr>
            <a:r>
              <a:rPr lang="en-US" dirty="0" err="1">
                <a:ea typeface="Tahoma" panose="020B0604030504040204" pitchFamily="34" charset="0"/>
              </a:rPr>
              <a:t>PfA</a:t>
            </a:r>
            <a:r>
              <a:rPr lang="en-US" dirty="0">
                <a:ea typeface="Tahoma" panose="020B0604030504040204" pitchFamily="34" charset="0"/>
              </a:rPr>
              <a:t>…how we provide opportunities / targets / ARMS</a:t>
            </a:r>
            <a:endParaRPr lang="en-US" dirty="0">
              <a:effectLst/>
              <a:ea typeface="Tahoma" panose="020B0604030504040204" pitchFamily="34" charset="0"/>
            </a:endParaRPr>
          </a:p>
          <a:p>
            <a:pPr marL="415925" marR="78740" indent="-342900"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ea typeface="Tahoma" panose="020B0604030504040204" pitchFamily="34" charset="0"/>
              </a:rPr>
              <a:t>Parental involvement key – collaborate to get full, accurate picture …then get best provision possible</a:t>
            </a:r>
            <a:endParaRPr lang="en-US" dirty="0">
              <a:effectLst/>
              <a:ea typeface="Tahoma" panose="020B0604030504040204" pitchFamily="34" charset="0"/>
            </a:endParaRPr>
          </a:p>
          <a:p>
            <a:pPr marL="415925" marR="78740" indent="-342900"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ea typeface="Tahoma" panose="020B0604030504040204" pitchFamily="34" charset="0"/>
              </a:rPr>
              <a:t>Importance of ‘whole school-ness’ – applies to any setting.  Everyone has a role to play.  Leadership support is essential</a:t>
            </a:r>
          </a:p>
        </p:txBody>
      </p:sp>
    </p:spTree>
    <p:extLst>
      <p:ext uri="{BB962C8B-B14F-4D97-AF65-F5344CB8AC3E}">
        <p14:creationId xmlns:p14="http://schemas.microsoft.com/office/powerpoint/2010/main" val="33626676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lorfulness, graphics, design&#10;&#10;Description automatically generated">
            <a:extLst>
              <a:ext uri="{FF2B5EF4-FFF2-40B4-BE49-F238E27FC236}">
                <a16:creationId xmlns:a16="http://schemas.microsoft.com/office/drawing/2014/main" id="{298C933B-10E5-B685-D525-62AE416BB5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0232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620E61B-2F92-754A-97B1-586AEC94B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Pilot schools – Amanda Miller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24B498-4D63-34B8-80CD-7FEB527F90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01688" indent="-531813">
              <a:buFont typeface="Arial" panose="020B0604020202020204" pitchFamily="34" charset="0"/>
              <a:buChar char="•"/>
            </a:pPr>
            <a:r>
              <a:rPr lang="en-GB" sz="2600" dirty="0" err="1"/>
              <a:t>Bensham</a:t>
            </a:r>
            <a:r>
              <a:rPr lang="en-GB" sz="2600" dirty="0"/>
              <a:t> Grove Nursery</a:t>
            </a:r>
          </a:p>
          <a:p>
            <a:pPr marL="801688" indent="-531813">
              <a:buFont typeface="Arial" panose="020B0604020202020204" pitchFamily="34" charset="0"/>
              <a:buChar char="•"/>
            </a:pPr>
            <a:r>
              <a:rPr lang="en-GB" sz="2600" dirty="0"/>
              <a:t>Brighton Avenue Primary</a:t>
            </a:r>
          </a:p>
          <a:p>
            <a:pPr marL="801688" indent="-531813">
              <a:buFont typeface="Arial" panose="020B0604020202020204" pitchFamily="34" charset="0"/>
              <a:buChar char="•"/>
            </a:pPr>
            <a:r>
              <a:rPr lang="en-GB" sz="2600" dirty="0"/>
              <a:t>Caedmon Primary</a:t>
            </a:r>
          </a:p>
          <a:p>
            <a:pPr marL="801688" indent="-531813">
              <a:buFont typeface="Arial" panose="020B0604020202020204" pitchFamily="34" charset="0"/>
              <a:buChar char="•"/>
            </a:pPr>
            <a:r>
              <a:rPr lang="en-GB" sz="2600" dirty="0"/>
              <a:t>Carr Hill Primary</a:t>
            </a:r>
          </a:p>
          <a:p>
            <a:pPr marL="801688" indent="-531813">
              <a:buFont typeface="Arial" panose="020B0604020202020204" pitchFamily="34" charset="0"/>
              <a:buChar char="•"/>
            </a:pPr>
            <a:r>
              <a:rPr lang="en-GB" sz="2600" dirty="0"/>
              <a:t>Kelvin Grove</a:t>
            </a:r>
          </a:p>
          <a:p>
            <a:pPr marL="801688" indent="-531813">
              <a:buFont typeface="Arial" panose="020B0604020202020204" pitchFamily="34" charset="0"/>
              <a:buChar char="•"/>
            </a:pPr>
            <a:r>
              <a:rPr lang="en-GB" sz="2600" dirty="0"/>
              <a:t>Riverside Academy</a:t>
            </a:r>
          </a:p>
          <a:p>
            <a:pPr marL="801688" indent="-531813">
              <a:buFont typeface="Arial" panose="020B0604020202020204" pitchFamily="34" charset="0"/>
              <a:buChar char="•"/>
            </a:pPr>
            <a:r>
              <a:rPr lang="en-GB" sz="2600" dirty="0"/>
              <a:t>St </a:t>
            </a:r>
            <a:r>
              <a:rPr lang="en-GB" sz="2600" dirty="0" err="1"/>
              <a:t>Aidans</a:t>
            </a:r>
            <a:endParaRPr lang="en-GB" sz="2600" dirty="0"/>
          </a:p>
          <a:p>
            <a:pPr marL="801688" indent="-531813">
              <a:buFont typeface="Arial" panose="020B0604020202020204" pitchFamily="34" charset="0"/>
              <a:buChar char="•"/>
            </a:pPr>
            <a:r>
              <a:rPr lang="en-GB" sz="2600" dirty="0"/>
              <a:t>St </a:t>
            </a:r>
            <a:r>
              <a:rPr lang="en-GB" sz="2600" dirty="0" err="1"/>
              <a:t>Augustines</a:t>
            </a:r>
            <a:endParaRPr lang="en-GB" sz="2600" dirty="0"/>
          </a:p>
          <a:p>
            <a:pPr marL="801688" indent="-531813">
              <a:buFont typeface="Arial" panose="020B0604020202020204" pitchFamily="34" charset="0"/>
              <a:buChar char="•"/>
            </a:pPr>
            <a:r>
              <a:rPr lang="en-GB" sz="2600" dirty="0"/>
              <a:t>Wardley Primary</a:t>
            </a:r>
          </a:p>
        </p:txBody>
      </p:sp>
    </p:spTree>
    <p:extLst>
      <p:ext uri="{BB962C8B-B14F-4D97-AF65-F5344CB8AC3E}">
        <p14:creationId xmlns:p14="http://schemas.microsoft.com/office/powerpoint/2010/main" val="38461312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lorfulness, graphics, design&#10;&#10;Description automatically generated">
            <a:extLst>
              <a:ext uri="{FF2B5EF4-FFF2-40B4-BE49-F238E27FC236}">
                <a16:creationId xmlns:a16="http://schemas.microsoft.com/office/drawing/2014/main" id="{298C933B-10E5-B685-D525-62AE416BB5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0232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620E61B-2F92-754A-97B1-586AEC94B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Pilot schools – Amanda Miller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24B498-4D63-34B8-80CD-7FEB527F90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15925" marR="78740" indent="-342900"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ea typeface="Tahoma" panose="020B0604030504040204" pitchFamily="34" charset="0"/>
              </a:rPr>
              <a:t>How schools have a approached the thresholds and where we’re up to…</a:t>
            </a:r>
            <a:endParaRPr lang="en-US" dirty="0">
              <a:effectLst/>
              <a:ea typeface="Tahoma" panose="020B0604030504040204" pitchFamily="34" charset="0"/>
            </a:endParaRPr>
          </a:p>
          <a:p>
            <a:pPr marL="415925" marR="78740" indent="-342900"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ea typeface="Tahoma" panose="020B0604030504040204" pitchFamily="34" charset="0"/>
              </a:rPr>
              <a:t>Networking and Moderation events </a:t>
            </a:r>
          </a:p>
          <a:p>
            <a:pPr marL="415925" marR="78740" indent="-342900"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ea typeface="Tahoma" panose="020B0604030504040204" pitchFamily="34" charset="0"/>
              </a:rPr>
              <a:t>Feedback from pilots and associated changes made to the document</a:t>
            </a:r>
            <a:endParaRPr lang="en-US" dirty="0">
              <a:effectLst/>
              <a:ea typeface="Tahoma" panose="020B0604030504040204" pitchFamily="34" charset="0"/>
            </a:endParaRPr>
          </a:p>
          <a:p>
            <a:pPr marL="415925" marR="78740" indent="-342900"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ea typeface="Tahoma" panose="020B0604030504040204" pitchFamily="34" charset="0"/>
              </a:rPr>
              <a:t>Service involvement- linked to what we have in Gateshead</a:t>
            </a:r>
            <a:endParaRPr lang="en-US" dirty="0">
              <a:effectLst/>
              <a:ea typeface="Tahoma" panose="020B0604030504040204" pitchFamily="34" charset="0"/>
            </a:endParaRPr>
          </a:p>
          <a:p>
            <a:pPr marL="415925" marR="78740" indent="-342900"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ea typeface="Tahoma" panose="020B0604030504040204" pitchFamily="34" charset="0"/>
              </a:rPr>
              <a:t>Parent/carer accessibility and parental expectations</a:t>
            </a:r>
            <a:endParaRPr lang="en-US" dirty="0">
              <a:effectLst/>
              <a:ea typeface="Tahoma" panose="020B0604030504040204" pitchFamily="34" charset="0"/>
            </a:endParaRPr>
          </a:p>
          <a:p>
            <a:pPr marL="415925" marR="78740" indent="-342900"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ea typeface="Tahoma" panose="020B0604030504040204" pitchFamily="34" charset="0"/>
              </a:rPr>
              <a:t>Whole school approach and SLT support</a:t>
            </a:r>
            <a:endParaRPr lang="en-GB" dirty="0">
              <a:effectLst/>
              <a:ea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56105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lorfulness, graphics, design&#10;&#10;Description automatically generated">
            <a:extLst>
              <a:ext uri="{FF2B5EF4-FFF2-40B4-BE49-F238E27FC236}">
                <a16:creationId xmlns:a16="http://schemas.microsoft.com/office/drawing/2014/main" id="{298C933B-10E5-B685-D525-62AE416BB5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0232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620E61B-2F92-754A-97B1-586AEC94B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Pilot schools – Nadine McCarthy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24B498-4D63-34B8-80CD-7FEB527F90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19138" lvl="6" indent="-541338">
              <a:buFont typeface="Arial" panose="020B0604020202020204" pitchFamily="34" charset="0"/>
              <a:buChar char="•"/>
            </a:pPr>
            <a:r>
              <a:rPr lang="en-US" sz="2800" dirty="0"/>
              <a:t>Birtley East Primary School</a:t>
            </a:r>
          </a:p>
          <a:p>
            <a:pPr marL="719138" lvl="6" indent="-541338"/>
            <a:r>
              <a:rPr lang="en-US" sz="2800" dirty="0"/>
              <a:t>Gateshead College</a:t>
            </a:r>
          </a:p>
          <a:p>
            <a:pPr marL="719138" lvl="6" indent="-541338"/>
            <a:r>
              <a:rPr lang="en-US" sz="2800" dirty="0" err="1"/>
              <a:t>Heworth</a:t>
            </a:r>
            <a:r>
              <a:rPr lang="en-US" sz="2800" dirty="0"/>
              <a:t> Grange School</a:t>
            </a:r>
          </a:p>
          <a:p>
            <a:pPr marL="719138" lvl="6" indent="-541338"/>
            <a:r>
              <a:rPr lang="en-US" sz="2800" dirty="0"/>
              <a:t>Kingsmeadow Community School</a:t>
            </a:r>
          </a:p>
          <a:p>
            <a:pPr marL="719138" lvl="6" indent="-541338"/>
            <a:r>
              <a:rPr lang="en-US" sz="2800" dirty="0"/>
              <a:t>Larkspur Primary School</a:t>
            </a:r>
          </a:p>
          <a:p>
            <a:pPr marL="719138" lvl="6" indent="-541338"/>
            <a:r>
              <a:rPr lang="en-US" sz="2800" dirty="0"/>
              <a:t>Lord Lawson of Beamish Academy</a:t>
            </a:r>
          </a:p>
          <a:p>
            <a:pPr marL="719138" lvl="6" indent="-541338"/>
            <a:r>
              <a:rPr lang="en-US" sz="2800" dirty="0"/>
              <a:t>Newcastle College</a:t>
            </a:r>
          </a:p>
          <a:p>
            <a:pPr marL="719138" lvl="6" indent="-541338"/>
            <a:r>
              <a:rPr lang="en-US" sz="2800" dirty="0"/>
              <a:t>Portobello Primary School</a:t>
            </a:r>
          </a:p>
          <a:p>
            <a:pPr marL="719138" lvl="6" indent="-541338"/>
            <a:r>
              <a:rPr lang="en-US" sz="2800" dirty="0"/>
              <a:t>XP Gateshead</a:t>
            </a:r>
          </a:p>
        </p:txBody>
      </p:sp>
    </p:spTree>
    <p:extLst>
      <p:ext uri="{BB962C8B-B14F-4D97-AF65-F5344CB8AC3E}">
        <p14:creationId xmlns:p14="http://schemas.microsoft.com/office/powerpoint/2010/main" val="4454493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lorfulness, graphics, design&#10;&#10;Description automatically generated">
            <a:extLst>
              <a:ext uri="{FF2B5EF4-FFF2-40B4-BE49-F238E27FC236}">
                <a16:creationId xmlns:a16="http://schemas.microsoft.com/office/drawing/2014/main" id="{298C933B-10E5-B685-D525-62AE416BB5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0232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620E61B-2F92-754A-97B1-586AEC94B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Pilot schools – Nadine McCarthy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24B498-4D63-34B8-80CD-7FEB527F90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30225" marR="78740" indent="-457200"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ea typeface="Tahoma" panose="020B0604030504040204" pitchFamily="34" charset="0"/>
              </a:rPr>
              <a:t>Approaches taken across different age settings</a:t>
            </a:r>
            <a:endParaRPr lang="en-US" sz="2800" dirty="0">
              <a:effectLst/>
              <a:ea typeface="Tahoma" panose="020B0604030504040204" pitchFamily="34" charset="0"/>
            </a:endParaRPr>
          </a:p>
          <a:p>
            <a:pPr marL="530225" marR="78740" indent="-457200"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ea typeface="Tahoma" panose="020B0604030504040204" pitchFamily="34" charset="0"/>
              </a:rPr>
              <a:t>Transitions and Consistency on entry and exit to the Secondary setting</a:t>
            </a:r>
          </a:p>
          <a:p>
            <a:pPr marL="530225" marR="78740" indent="-457200"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ea typeface="Tahoma" panose="020B0604030504040204" pitchFamily="34" charset="0"/>
              </a:rPr>
              <a:t>Important role of </a:t>
            </a:r>
            <a:r>
              <a:rPr lang="en-US" sz="2800" dirty="0" err="1">
                <a:ea typeface="Tahoma" panose="020B0604030504040204" pitchFamily="34" charset="0"/>
              </a:rPr>
              <a:t>PfA</a:t>
            </a:r>
            <a:r>
              <a:rPr lang="en-US" sz="2800" dirty="0">
                <a:ea typeface="Tahoma" panose="020B0604030504040204" pitchFamily="34" charset="0"/>
              </a:rPr>
              <a:t> and shifting emphasis to transition at Post 16</a:t>
            </a:r>
            <a:endParaRPr lang="en-US" sz="2800" dirty="0">
              <a:effectLst/>
              <a:ea typeface="Tahoma" panose="020B0604030504040204" pitchFamily="34" charset="0"/>
            </a:endParaRPr>
          </a:p>
          <a:p>
            <a:pPr marL="530225" marR="78740" indent="-457200"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ea typeface="Tahoma" panose="020B0604030504040204" pitchFamily="34" charset="0"/>
              </a:rPr>
              <a:t>Whole school approach and a workload emphasis/awareness</a:t>
            </a:r>
            <a:endParaRPr lang="en-US" sz="2800" dirty="0">
              <a:effectLst/>
              <a:ea typeface="Tahoma" panose="020B0604030504040204" pitchFamily="34" charset="0"/>
            </a:endParaRPr>
          </a:p>
          <a:p>
            <a:pPr marL="530225" marR="78740" indent="-457200"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ea typeface="Tahoma" panose="020B0604030504040204" pitchFamily="34" charset="0"/>
              </a:rPr>
              <a:t>Links to agencies</a:t>
            </a:r>
            <a:endParaRPr lang="en-GB" sz="2800" dirty="0">
              <a:effectLst/>
              <a:ea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52500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lorfulness, graphics, design&#10;&#10;Description automatically generated">
            <a:extLst>
              <a:ext uri="{FF2B5EF4-FFF2-40B4-BE49-F238E27FC236}">
                <a16:creationId xmlns:a16="http://schemas.microsoft.com/office/drawing/2014/main" id="{298C933B-10E5-B685-D525-62AE416BB5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0232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620E61B-2F92-754A-97B1-586AEC94B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Pilot schools – Sam Leaver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24B498-4D63-34B8-80CD-7FEB527F90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fontScale="92500" lnSpcReduction="10000"/>
          </a:bodyPr>
          <a:lstStyle/>
          <a:p>
            <a:pPr marL="719138" lvl="6" indent="-541338"/>
            <a:r>
              <a:rPr lang="en-US" sz="2800" dirty="0"/>
              <a:t>Bede Primary ARMS</a:t>
            </a:r>
          </a:p>
          <a:p>
            <a:pPr marL="719138" lvl="6" indent="-541338"/>
            <a:r>
              <a:rPr lang="en-US" sz="2800" dirty="0"/>
              <a:t>Cedars Trust</a:t>
            </a:r>
          </a:p>
          <a:p>
            <a:pPr marL="719138" lvl="6" indent="-541338"/>
            <a:r>
              <a:rPr lang="en-US" sz="2800" dirty="0" err="1"/>
              <a:t>Delly</a:t>
            </a:r>
            <a:r>
              <a:rPr lang="en-US" sz="2800" dirty="0"/>
              <a:t> Bears</a:t>
            </a:r>
          </a:p>
          <a:p>
            <a:pPr marL="719138" lvl="6" indent="-541338">
              <a:buFont typeface="Arial" panose="020B0604020202020204" pitchFamily="34" charset="0"/>
              <a:buChar char="•"/>
            </a:pPr>
            <a:r>
              <a:rPr lang="en-US" sz="2800" dirty="0"/>
              <a:t>Dryden School</a:t>
            </a:r>
          </a:p>
          <a:p>
            <a:pPr marL="719138" lvl="6" indent="-541338"/>
            <a:r>
              <a:rPr lang="en-US" sz="2800" dirty="0" err="1"/>
              <a:t>Eslington</a:t>
            </a:r>
            <a:r>
              <a:rPr lang="en-US" sz="2800" dirty="0"/>
              <a:t> School</a:t>
            </a:r>
          </a:p>
          <a:p>
            <a:pPr marL="719138" lvl="6" indent="-541338"/>
            <a:r>
              <a:rPr lang="en-US" sz="2800" dirty="0" err="1"/>
              <a:t>Furrowfield</a:t>
            </a:r>
            <a:r>
              <a:rPr lang="en-US" sz="2800" dirty="0"/>
              <a:t> School</a:t>
            </a:r>
          </a:p>
          <a:p>
            <a:pPr marL="719138" lvl="6" indent="-541338"/>
            <a:r>
              <a:rPr lang="en-US" sz="2800" dirty="0" err="1"/>
              <a:t>Gibside</a:t>
            </a:r>
            <a:r>
              <a:rPr lang="en-US" sz="2800" dirty="0"/>
              <a:t> School</a:t>
            </a:r>
          </a:p>
          <a:p>
            <a:pPr marL="719138" lvl="6" indent="-541338"/>
            <a:r>
              <a:rPr lang="en-US" sz="2800" dirty="0" err="1"/>
              <a:t>Haskel</a:t>
            </a:r>
            <a:r>
              <a:rPr lang="en-US" sz="2800" dirty="0"/>
              <a:t> </a:t>
            </a:r>
          </a:p>
          <a:p>
            <a:pPr marL="719138" lvl="6" indent="-541338">
              <a:buFont typeface="Arial" panose="020B0604020202020204" pitchFamily="34" charset="0"/>
              <a:buChar char="•"/>
            </a:pPr>
            <a:r>
              <a:rPr lang="en-US" sz="2800" dirty="0"/>
              <a:t>Howard House</a:t>
            </a:r>
          </a:p>
          <a:p>
            <a:pPr marL="719138" lvl="6" indent="-541338"/>
            <a:r>
              <a:rPr lang="en-US" sz="2800" dirty="0" err="1"/>
              <a:t>Lobley</a:t>
            </a:r>
            <a:r>
              <a:rPr lang="en-US" sz="2800" dirty="0"/>
              <a:t> Hill ARMS</a:t>
            </a:r>
          </a:p>
          <a:p>
            <a:pPr marL="719138" lvl="6" indent="-541338">
              <a:buFont typeface="Arial" panose="020B0604020202020204" pitchFamily="34" charset="0"/>
              <a:buChar char="•"/>
            </a:pPr>
            <a:r>
              <a:rPr lang="en-US" sz="2800" dirty="0"/>
              <a:t>River Tyne MAT</a:t>
            </a:r>
          </a:p>
          <a:p>
            <a:pPr marL="719138" lvl="6" indent="-541338">
              <a:buFont typeface="Arial" panose="020B0604020202020204" pitchFamily="34" charset="0"/>
              <a:buChar char="•"/>
            </a:pPr>
            <a:r>
              <a:rPr lang="en-US" sz="2800" dirty="0"/>
              <a:t>Swalwell Primary ARMS</a:t>
            </a:r>
          </a:p>
          <a:p>
            <a:pPr marL="719138" lvl="6" indent="-541338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658370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lorfulness, graphics, design&#10;&#10;Description automatically generated">
            <a:extLst>
              <a:ext uri="{FF2B5EF4-FFF2-40B4-BE49-F238E27FC236}">
                <a16:creationId xmlns:a16="http://schemas.microsoft.com/office/drawing/2014/main" id="{298C933B-10E5-B685-D525-62AE416BB5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0232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620E61B-2F92-754A-97B1-586AEC94B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Pilot schools – Sam Leaver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24B498-4D63-34B8-80CD-7FEB527F90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30225" marR="78740" indent="-457200"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effectLst/>
                <a:ea typeface="Tahoma" panose="020B0604030504040204" pitchFamily="34" charset="0"/>
              </a:rPr>
              <a:t>Training and </a:t>
            </a:r>
            <a:r>
              <a:rPr lang="en-US" dirty="0">
                <a:ea typeface="Tahoma" panose="020B0604030504040204" pitchFamily="34" charset="0"/>
              </a:rPr>
              <a:t>additional documents to support understanding of referral process</a:t>
            </a:r>
          </a:p>
          <a:p>
            <a:pPr marL="530225" marR="78740" indent="-457200"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ea typeface="Tahoma" panose="020B0604030504040204" pitchFamily="34" charset="0"/>
              </a:rPr>
              <a:t>PVI and childminders SEND conference event in April </a:t>
            </a:r>
            <a:endParaRPr lang="en-GB" dirty="0">
              <a:ea typeface="Tahoma" panose="020B0604030504040204" pitchFamily="34" charset="0"/>
            </a:endParaRPr>
          </a:p>
          <a:p>
            <a:pPr marL="530225" marR="78740" indent="-457200"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ea typeface="Tahoma" panose="020B0604030504040204" pitchFamily="34" charset="0"/>
              </a:rPr>
              <a:t>Cedars and </a:t>
            </a:r>
            <a:r>
              <a:rPr lang="en-US" dirty="0" err="1">
                <a:ea typeface="Tahoma" panose="020B0604030504040204" pitchFamily="34" charset="0"/>
              </a:rPr>
              <a:t>Gibside</a:t>
            </a:r>
            <a:r>
              <a:rPr lang="en-US" dirty="0">
                <a:ea typeface="Tahoma" panose="020B0604030504040204" pitchFamily="34" charset="0"/>
              </a:rPr>
              <a:t> opened their doors for all pilot settings to explore provision for CYP within the higher Thresholds</a:t>
            </a:r>
          </a:p>
          <a:p>
            <a:pPr marL="530225" marR="78740" indent="-457200"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ea typeface="Tahoma" panose="020B0604030504040204" pitchFamily="34" charset="0"/>
              </a:rPr>
              <a:t>Refinement of Thresholds 4b+ with work ongoing, particularly in Cognition and Learning</a:t>
            </a:r>
          </a:p>
          <a:p>
            <a:pPr marL="530225" marR="78740" indent="-457200"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ea typeface="Tahoma" panose="020B0604030504040204" pitchFamily="34" charset="0"/>
              </a:rPr>
              <a:t>Assessment development to provide a toolkit</a:t>
            </a:r>
          </a:p>
          <a:p>
            <a:pPr marL="530225" marR="78740" indent="-457200"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ea typeface="Tahoma" panose="020B0604030504040204" pitchFamily="34" charset="0"/>
              </a:rPr>
              <a:t>Ongoing work on a preparation for adulthood curriculum and careers document which has additional cultural dimensions for the Jewish community</a:t>
            </a:r>
          </a:p>
        </p:txBody>
      </p:sp>
    </p:spTree>
    <p:extLst>
      <p:ext uri="{BB962C8B-B14F-4D97-AF65-F5344CB8AC3E}">
        <p14:creationId xmlns:p14="http://schemas.microsoft.com/office/powerpoint/2010/main" val="3823182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olorfulness, graphics, design&#10;&#10;Description automatically generated">
            <a:extLst>
              <a:ext uri="{FF2B5EF4-FFF2-40B4-BE49-F238E27FC236}">
                <a16:creationId xmlns:a16="http://schemas.microsoft.com/office/drawing/2014/main" id="{54247EB4-2BD7-31B4-4745-789759B92F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0232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CF46272-BB56-2BA2-614D-70AA40F52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Outline of the session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AF6C60-FA91-FF8C-F0F9-DF5DFB4870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Introduction and rationale</a:t>
            </a:r>
          </a:p>
          <a:p>
            <a:r>
              <a:rPr lang="en-GB" sz="2800" dirty="0"/>
              <a:t>To understand how the SEND Thresholds have developed in Gateshead and how it will continue to evolve</a:t>
            </a:r>
          </a:p>
          <a:p>
            <a:r>
              <a:rPr lang="en-GB" dirty="0"/>
              <a:t>Parent/carer voice</a:t>
            </a:r>
            <a:endParaRPr lang="en-GB" sz="2800" dirty="0"/>
          </a:p>
          <a:p>
            <a:r>
              <a:rPr lang="en-GB" dirty="0"/>
              <a:t>To understand how to use the SEND Thresholds and multi-agency working</a:t>
            </a:r>
          </a:p>
          <a:p>
            <a:r>
              <a:rPr lang="en-GB" dirty="0"/>
              <a:t>Q&amp;A</a:t>
            </a:r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7593917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lorfulness, graphics, design&#10;&#10;Description automatically generated">
            <a:extLst>
              <a:ext uri="{FF2B5EF4-FFF2-40B4-BE49-F238E27FC236}">
                <a16:creationId xmlns:a16="http://schemas.microsoft.com/office/drawing/2014/main" id="{298C933B-10E5-B685-D525-62AE416BB5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0232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620E61B-2F92-754A-97B1-586AEC94B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Pilot schools – Anne Hayward 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24B498-4D63-34B8-80CD-7FEB527F90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pPr marL="719138" lvl="6" indent="-541338"/>
            <a:r>
              <a:rPr lang="en-US" sz="2800" dirty="0"/>
              <a:t>Learning &amp; Skills </a:t>
            </a:r>
          </a:p>
          <a:p>
            <a:pPr marL="719138" lvl="6" indent="-541338"/>
            <a:r>
              <a:rPr lang="en-US" sz="2800" dirty="0"/>
              <a:t>Virtual School</a:t>
            </a:r>
          </a:p>
          <a:p>
            <a:pPr marL="719138" lvl="6" indent="-541338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364086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lorfulness, graphics, design&#10;&#10;Description automatically generated">
            <a:extLst>
              <a:ext uri="{FF2B5EF4-FFF2-40B4-BE49-F238E27FC236}">
                <a16:creationId xmlns:a16="http://schemas.microsoft.com/office/drawing/2014/main" id="{298C933B-10E5-B685-D525-62AE416BB5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0232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620E61B-2F92-754A-97B1-586AEC94B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Implementation and next steps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24B498-4D63-34B8-80CD-7FEB527F90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11348" cy="4667250"/>
          </a:xfrm>
        </p:spPr>
        <p:txBody>
          <a:bodyPr>
            <a:normAutofit fontScale="92500" lnSpcReduction="10000"/>
          </a:bodyPr>
          <a:lstStyle/>
          <a:p>
            <a:pPr marL="342900" indent="-342900"/>
            <a:r>
              <a:rPr lang="en-GB" sz="2800" b="1" dirty="0"/>
              <a:t>Autumn 2 </a:t>
            </a:r>
            <a:r>
              <a:rPr lang="en-GB" sz="2800" dirty="0"/>
              <a:t>information sharing with SENDCo clusters</a:t>
            </a:r>
          </a:p>
          <a:p>
            <a:pPr marL="342900" indent="-342900"/>
            <a:r>
              <a:rPr lang="en-GB" sz="2800" b="1" dirty="0"/>
              <a:t>Spring 1 </a:t>
            </a:r>
            <a:r>
              <a:rPr lang="en-GB" sz="2800" dirty="0"/>
              <a:t>SEND Thresholds document launch on Local Offer, booklet will be delivered to settings/services, additional documents published, SENDCo surgeries bookable through </a:t>
            </a:r>
            <a:r>
              <a:rPr lang="en-GB" sz="2800" dirty="0">
                <a:hlinkClick r:id="rId4"/>
              </a:rPr>
              <a:t>SENDCONetwork@gateshead.gov.uk</a:t>
            </a:r>
            <a:r>
              <a:rPr lang="en-GB" sz="2800" dirty="0"/>
              <a:t> </a:t>
            </a:r>
          </a:p>
          <a:p>
            <a:pPr marL="342900" indent="-342900"/>
            <a:r>
              <a:rPr lang="en-GB" b="1" dirty="0"/>
              <a:t>Spring 2 </a:t>
            </a:r>
            <a:r>
              <a:rPr lang="en-GB" dirty="0"/>
              <a:t>online training offer available, linked support plans and referral documents</a:t>
            </a:r>
          </a:p>
          <a:p>
            <a:pPr marL="342900" indent="-342900"/>
            <a:r>
              <a:rPr lang="en-GB" sz="2800" b="1" dirty="0"/>
              <a:t>Summer 1 </a:t>
            </a:r>
            <a:r>
              <a:rPr lang="en-GB" sz="2800" dirty="0"/>
              <a:t>embedding Thresholds into everyday practice </a:t>
            </a:r>
          </a:p>
          <a:p>
            <a:pPr marL="342900" indent="-342900"/>
            <a:r>
              <a:rPr lang="en-GB" b="1" dirty="0"/>
              <a:t>Summer 2</a:t>
            </a:r>
            <a:r>
              <a:rPr lang="en-GB" dirty="0"/>
              <a:t> moderation across the authority </a:t>
            </a:r>
          </a:p>
          <a:p>
            <a:pPr marL="342900" indent="-342900"/>
            <a:r>
              <a:rPr lang="en-GB" sz="2800" b="1" dirty="0"/>
              <a:t>Autumn 1 </a:t>
            </a:r>
            <a:r>
              <a:rPr lang="en-GB" dirty="0"/>
              <a:t>SEND Thresholds will be compulsory</a:t>
            </a:r>
          </a:p>
          <a:p>
            <a:pPr marL="342900" indent="-342900"/>
            <a:r>
              <a:rPr lang="en-GB" dirty="0"/>
              <a:t>Ongoing evolution of the document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6054286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screenshot, colorfulness, electric blue, blue&#10;&#10;Description automatically generated">
            <a:extLst>
              <a:ext uri="{FF2B5EF4-FFF2-40B4-BE49-F238E27FC236}">
                <a16:creationId xmlns:a16="http://schemas.microsoft.com/office/drawing/2014/main" id="{4C90BADE-7C36-12B5-56B2-B3B1F014C3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13"/>
            <a:ext cx="12186116" cy="686131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08D1A5C-06CA-0057-5701-AE11E01070D4}"/>
              </a:ext>
            </a:extLst>
          </p:cNvPr>
          <p:cNvSpPr txBox="1"/>
          <p:nvPr/>
        </p:nvSpPr>
        <p:spPr>
          <a:xfrm flipH="1">
            <a:off x="2674340" y="1980793"/>
            <a:ext cx="683743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</a:rPr>
              <a:t>Parents/carers voice and experiences</a:t>
            </a:r>
          </a:p>
        </p:txBody>
      </p:sp>
    </p:spTree>
    <p:extLst>
      <p:ext uri="{BB962C8B-B14F-4D97-AF65-F5344CB8AC3E}">
        <p14:creationId xmlns:p14="http://schemas.microsoft.com/office/powerpoint/2010/main" val="31559673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99ED5833-B85B-4103-8A3B-CAB0308E6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4E7313-EA7D-3A03-2B3D-D30BDD4B1B04}"/>
              </a:ext>
            </a:extLst>
          </p:cNvPr>
          <p:cNvSpPr txBox="1"/>
          <p:nvPr/>
        </p:nvSpPr>
        <p:spPr>
          <a:xfrm>
            <a:off x="1198181" y="560881"/>
            <a:ext cx="9795638" cy="11143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200">
                <a:latin typeface="+mj-lt"/>
                <a:ea typeface="+mj-ea"/>
                <a:cs typeface="+mj-cs"/>
              </a:rPr>
              <a:t>The Graduated Approach</a:t>
            </a:r>
          </a:p>
        </p:txBody>
      </p:sp>
      <p:pic>
        <p:nvPicPr>
          <p:cNvPr id="2" name="Picture 1" descr="A picture containing colorfulness, graphics, design&#10;&#10;Description automatically generated">
            <a:extLst>
              <a:ext uri="{FF2B5EF4-FFF2-40B4-BE49-F238E27FC236}">
                <a16:creationId xmlns:a16="http://schemas.microsoft.com/office/drawing/2014/main" id="{5B627DAE-1153-C49B-39AD-4F597ED279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3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EAC9C4C-9B03-C86F-3D27-075F51A8C9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032" t="22778" r="36328" b="10139"/>
          <a:stretch/>
        </p:blipFill>
        <p:spPr>
          <a:xfrm>
            <a:off x="7501632" y="307858"/>
            <a:ext cx="4269744" cy="604776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4244BB03-BFD3-D204-7651-645246E06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/>
              <a:t>Parent/carer document</a:t>
            </a:r>
            <a:endParaRPr lang="en-GB" b="1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68773AE-A771-EF63-9C54-A65C1462B2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071" y="1825625"/>
            <a:ext cx="6551719" cy="4351338"/>
          </a:xfrm>
        </p:spPr>
        <p:txBody>
          <a:bodyPr>
            <a:normAutofit/>
          </a:bodyPr>
          <a:lstStyle/>
          <a:p>
            <a:pPr marL="342900" indent="-342900"/>
            <a:r>
              <a:rPr lang="en-GB" sz="2800" b="1" dirty="0"/>
              <a:t>Sean Grey </a:t>
            </a:r>
            <a:r>
              <a:rPr lang="en-GB" sz="2800" dirty="0"/>
              <a:t>has worked with the Gateshead PCF to collect their views and experiences which has been collated into a booklet alongside links to support services for parents and carers</a:t>
            </a:r>
          </a:p>
          <a:p>
            <a:pPr marL="342900" indent="-342900"/>
            <a:r>
              <a:rPr lang="en-GB" dirty="0"/>
              <a:t>This has then shaped a section in the document on best practice when working with children/young people and their families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5692134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99ED5833-B85B-4103-8A3B-CAB0308E6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4E7313-EA7D-3A03-2B3D-D30BDD4B1B04}"/>
              </a:ext>
            </a:extLst>
          </p:cNvPr>
          <p:cNvSpPr txBox="1"/>
          <p:nvPr/>
        </p:nvSpPr>
        <p:spPr>
          <a:xfrm>
            <a:off x="1198181" y="560881"/>
            <a:ext cx="9795638" cy="11143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200">
                <a:latin typeface="+mj-lt"/>
                <a:ea typeface="+mj-ea"/>
                <a:cs typeface="+mj-cs"/>
              </a:rPr>
              <a:t>The Graduated Approach</a:t>
            </a:r>
          </a:p>
        </p:txBody>
      </p:sp>
      <p:pic>
        <p:nvPicPr>
          <p:cNvPr id="2" name="Picture 1" descr="A picture containing colorfulness, graphics, design&#10;&#10;Description automatically generated">
            <a:extLst>
              <a:ext uri="{FF2B5EF4-FFF2-40B4-BE49-F238E27FC236}">
                <a16:creationId xmlns:a16="http://schemas.microsoft.com/office/drawing/2014/main" id="{5B627DAE-1153-C49B-39AD-4F597ED279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2" y="-13773"/>
            <a:ext cx="12192003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E18396D-EF7B-EC4D-3237-99A1811D3E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470" t="16250" r="17030" b="11111"/>
          <a:stretch/>
        </p:blipFill>
        <p:spPr>
          <a:xfrm>
            <a:off x="328476" y="20154"/>
            <a:ext cx="11461072" cy="6446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5951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screenshot, colorfulness, electric blue, blue&#10;&#10;Description automatically generated">
            <a:extLst>
              <a:ext uri="{FF2B5EF4-FFF2-40B4-BE49-F238E27FC236}">
                <a16:creationId xmlns:a16="http://schemas.microsoft.com/office/drawing/2014/main" id="{4C90BADE-7C36-12B5-56B2-B3B1F014C3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13"/>
            <a:ext cx="12186116" cy="686131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08D1A5C-06CA-0057-5701-AE11E01070D4}"/>
              </a:ext>
            </a:extLst>
          </p:cNvPr>
          <p:cNvSpPr txBox="1"/>
          <p:nvPr/>
        </p:nvSpPr>
        <p:spPr>
          <a:xfrm flipH="1">
            <a:off x="2674340" y="1980793"/>
            <a:ext cx="683743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</a:rPr>
              <a:t>Involving children and young people</a:t>
            </a:r>
          </a:p>
        </p:txBody>
      </p:sp>
    </p:spTree>
    <p:extLst>
      <p:ext uri="{BB962C8B-B14F-4D97-AF65-F5344CB8AC3E}">
        <p14:creationId xmlns:p14="http://schemas.microsoft.com/office/powerpoint/2010/main" val="30101299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lorfulness, graphics, design&#10;&#10;Description automatically generated">
            <a:extLst>
              <a:ext uri="{FF2B5EF4-FFF2-40B4-BE49-F238E27FC236}">
                <a16:creationId xmlns:a16="http://schemas.microsoft.com/office/drawing/2014/main" id="{298C933B-10E5-B685-D525-62AE416BB5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0232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620E61B-2F92-754A-97B1-586AEC94B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Children and young people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24B498-4D63-34B8-80CD-7FEB527F90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071" y="1825625"/>
            <a:ext cx="10910656" cy="4351338"/>
          </a:xfrm>
        </p:spPr>
        <p:txBody>
          <a:bodyPr>
            <a:normAutofit/>
          </a:bodyPr>
          <a:lstStyle/>
          <a:p>
            <a:pPr marL="342900" indent="-342900"/>
            <a:r>
              <a:rPr lang="en-GB" sz="2800" b="1" dirty="0"/>
              <a:t>Harry Vincent</a:t>
            </a:r>
            <a:r>
              <a:rPr lang="en-GB" sz="2800" dirty="0"/>
              <a:t> has created two videos, one for primary and one for secondary, to introduce the SEND Thresholds to children and young people </a:t>
            </a:r>
            <a:r>
              <a:rPr lang="en-GB" dirty="0">
                <a:hlinkClick r:id="rId4"/>
              </a:rPr>
              <a:t>SEND Thresholds - Gateshead Local Offer SEND 0 to 25 years (gateshead-localoffer.org)</a:t>
            </a:r>
            <a:r>
              <a:rPr lang="en-GB" sz="2800" dirty="0"/>
              <a:t> </a:t>
            </a:r>
          </a:p>
          <a:p>
            <a:pPr marL="342900" indent="-342900"/>
            <a:r>
              <a:rPr lang="en-GB" dirty="0"/>
              <a:t>A section in the SEND Thresholds with the voices and experiences of children and young people to help us reflect on how we involve and work with them. A video version of this has also been made </a:t>
            </a:r>
            <a:r>
              <a:rPr lang="en-GB" dirty="0">
                <a:hlinkClick r:id="rId5"/>
              </a:rPr>
              <a:t>Gateshead SEND Thresholds - Young People's Voice - YouTube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1336031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99ED5833-B85B-4103-8A3B-CAB0308E6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4E7313-EA7D-3A03-2B3D-D30BDD4B1B04}"/>
              </a:ext>
            </a:extLst>
          </p:cNvPr>
          <p:cNvSpPr txBox="1"/>
          <p:nvPr/>
        </p:nvSpPr>
        <p:spPr>
          <a:xfrm>
            <a:off x="1198181" y="560881"/>
            <a:ext cx="9795638" cy="11143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200">
                <a:latin typeface="+mj-lt"/>
                <a:ea typeface="+mj-ea"/>
                <a:cs typeface="+mj-cs"/>
              </a:rPr>
              <a:t>The Graduated Approach</a:t>
            </a:r>
          </a:p>
        </p:txBody>
      </p:sp>
      <p:pic>
        <p:nvPicPr>
          <p:cNvPr id="2" name="Picture 1" descr="A picture containing colorfulness, graphics, design&#10;&#10;Description automatically generated">
            <a:extLst>
              <a:ext uri="{FF2B5EF4-FFF2-40B4-BE49-F238E27FC236}">
                <a16:creationId xmlns:a16="http://schemas.microsoft.com/office/drawing/2014/main" id="{5B627DAE-1153-C49B-39AD-4F597ED279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2" y="-13773"/>
            <a:ext cx="12192003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CA0AB33-8060-1D57-9D8E-529958BC064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735" t="17916" r="19530" b="8179"/>
          <a:stretch/>
        </p:blipFill>
        <p:spPr>
          <a:xfrm>
            <a:off x="1248790" y="13773"/>
            <a:ext cx="9795637" cy="649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1458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screenshot, colorfulness, electric blue, blue&#10;&#10;Description automatically generated">
            <a:extLst>
              <a:ext uri="{FF2B5EF4-FFF2-40B4-BE49-F238E27FC236}">
                <a16:creationId xmlns:a16="http://schemas.microsoft.com/office/drawing/2014/main" id="{4C90BADE-7C36-12B5-56B2-B3B1F014C3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13"/>
            <a:ext cx="12186116" cy="686131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08D1A5C-06CA-0057-5701-AE11E01070D4}"/>
              </a:ext>
            </a:extLst>
          </p:cNvPr>
          <p:cNvSpPr txBox="1"/>
          <p:nvPr/>
        </p:nvSpPr>
        <p:spPr>
          <a:xfrm flipH="1">
            <a:off x="2674340" y="1980793"/>
            <a:ext cx="683743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</a:rPr>
              <a:t>Services in the SEND Thresholds</a:t>
            </a:r>
          </a:p>
        </p:txBody>
      </p:sp>
    </p:spTree>
    <p:extLst>
      <p:ext uri="{BB962C8B-B14F-4D97-AF65-F5344CB8AC3E}">
        <p14:creationId xmlns:p14="http://schemas.microsoft.com/office/powerpoint/2010/main" val="16848623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lorfulness, graphics, design&#10;&#10;Description automatically generated">
            <a:extLst>
              <a:ext uri="{FF2B5EF4-FFF2-40B4-BE49-F238E27FC236}">
                <a16:creationId xmlns:a16="http://schemas.microsoft.com/office/drawing/2014/main" id="{298C933B-10E5-B685-D525-62AE416BB5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0232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4C88422-2C93-61E0-A33E-956AF6CAA6E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871" t="21793" r="20000" b="9964"/>
          <a:stretch/>
        </p:blipFill>
        <p:spPr>
          <a:xfrm>
            <a:off x="870386" y="1"/>
            <a:ext cx="10396414" cy="6528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17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lorfulness, graphics, design&#10;&#10;Description automatically generated">
            <a:extLst>
              <a:ext uri="{FF2B5EF4-FFF2-40B4-BE49-F238E27FC236}">
                <a16:creationId xmlns:a16="http://schemas.microsoft.com/office/drawing/2014/main" id="{298C933B-10E5-B685-D525-62AE416BB5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0232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620E61B-2F92-754A-97B1-586AEC94B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SEND Thresholds – 0-25 years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24B498-4D63-34B8-80CD-7FEB527F90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Graduated Approach to identifying and meeting needs</a:t>
            </a:r>
          </a:p>
          <a:p>
            <a:r>
              <a:rPr lang="en-US" dirty="0"/>
              <a:t>Consistency of approach across all agencies – improving transition</a:t>
            </a:r>
          </a:p>
          <a:p>
            <a:r>
              <a:rPr lang="en-US" dirty="0"/>
              <a:t>Common language for families, young people and professionals</a:t>
            </a:r>
          </a:p>
          <a:p>
            <a:r>
              <a:rPr lang="en-US" dirty="0"/>
              <a:t>Clarity over access to range of support across all agencies</a:t>
            </a:r>
          </a:p>
          <a:p>
            <a:r>
              <a:rPr lang="en-US" dirty="0"/>
              <a:t>Extensive information on ‘making this happen’ across education, health and social care</a:t>
            </a:r>
          </a:p>
          <a:p>
            <a:r>
              <a:rPr lang="en-US" dirty="0"/>
              <a:t>In depth guidance and expectations on the delivery of support and quality interventions in settings, schools and Post 16</a:t>
            </a:r>
          </a:p>
          <a:p>
            <a:r>
              <a:rPr lang="en-US" dirty="0"/>
              <a:t>Focus on the 4 areas of need from the SEND Code of Practice and Preparation for Adulthood (PfA) outcomes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21113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lorfulness, graphics, design&#10;&#10;Description automatically generated">
            <a:extLst>
              <a:ext uri="{FF2B5EF4-FFF2-40B4-BE49-F238E27FC236}">
                <a16:creationId xmlns:a16="http://schemas.microsoft.com/office/drawing/2014/main" id="{298C933B-10E5-B685-D525-62AE416BB5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0232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DE1E85D-886D-2551-9F67-CACF69E761A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194" t="20071" r="20081" b="12115"/>
          <a:stretch/>
        </p:blipFill>
        <p:spPr>
          <a:xfrm>
            <a:off x="865239" y="-1"/>
            <a:ext cx="10392698" cy="6528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033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lorfulness, graphics, design&#10;&#10;Description automatically generated">
            <a:extLst>
              <a:ext uri="{FF2B5EF4-FFF2-40B4-BE49-F238E27FC236}">
                <a16:creationId xmlns:a16="http://schemas.microsoft.com/office/drawing/2014/main" id="{298C933B-10E5-B685-D525-62AE416BB5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0232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98A03A-6A27-7AB3-E61F-5EAE7974CB8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113" t="15341" r="20323" b="16129"/>
          <a:stretch/>
        </p:blipFill>
        <p:spPr>
          <a:xfrm>
            <a:off x="906512" y="-19667"/>
            <a:ext cx="10292438" cy="6550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7620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screenshot, colorfulness, electric blue, blue&#10;&#10;Description automatically generated">
            <a:extLst>
              <a:ext uri="{FF2B5EF4-FFF2-40B4-BE49-F238E27FC236}">
                <a16:creationId xmlns:a16="http://schemas.microsoft.com/office/drawing/2014/main" id="{4C90BADE-7C36-12B5-56B2-B3B1F014C3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13"/>
            <a:ext cx="12186116" cy="686131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08D1A5C-06CA-0057-5701-AE11E01070D4}"/>
              </a:ext>
            </a:extLst>
          </p:cNvPr>
          <p:cNvSpPr txBox="1"/>
          <p:nvPr/>
        </p:nvSpPr>
        <p:spPr>
          <a:xfrm flipH="1">
            <a:off x="2674340" y="1980793"/>
            <a:ext cx="683743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</a:rPr>
              <a:t>Time for reflection, discussion and questions</a:t>
            </a:r>
          </a:p>
        </p:txBody>
      </p:sp>
    </p:spTree>
    <p:extLst>
      <p:ext uri="{BB962C8B-B14F-4D97-AF65-F5344CB8AC3E}">
        <p14:creationId xmlns:p14="http://schemas.microsoft.com/office/powerpoint/2010/main" val="4826070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screenshot, colorfulness, electric blue, blue&#10;&#10;Description automatically generated">
            <a:extLst>
              <a:ext uri="{FF2B5EF4-FFF2-40B4-BE49-F238E27FC236}">
                <a16:creationId xmlns:a16="http://schemas.microsoft.com/office/drawing/2014/main" id="{4C90BADE-7C36-12B5-56B2-B3B1F014C3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13"/>
            <a:ext cx="12186116" cy="686131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08D1A5C-06CA-0057-5701-AE11E01070D4}"/>
              </a:ext>
            </a:extLst>
          </p:cNvPr>
          <p:cNvSpPr txBox="1"/>
          <p:nvPr/>
        </p:nvSpPr>
        <p:spPr>
          <a:xfrm flipH="1">
            <a:off x="2674340" y="1980793"/>
            <a:ext cx="683743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</a:rPr>
              <a:t>The SEND Thresholds and how to use them</a:t>
            </a:r>
          </a:p>
        </p:txBody>
      </p:sp>
    </p:spTree>
    <p:extLst>
      <p:ext uri="{BB962C8B-B14F-4D97-AF65-F5344CB8AC3E}">
        <p14:creationId xmlns:p14="http://schemas.microsoft.com/office/powerpoint/2010/main" val="4482993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lorfulness, graphics, design&#10;&#10;Description automatically generated">
            <a:extLst>
              <a:ext uri="{FF2B5EF4-FFF2-40B4-BE49-F238E27FC236}">
                <a16:creationId xmlns:a16="http://schemas.microsoft.com/office/drawing/2014/main" id="{298C933B-10E5-B685-D525-62AE416BB5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0232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620E61B-2F92-754A-97B1-586AEC94B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316" y="18255"/>
            <a:ext cx="10515600" cy="1325563"/>
          </a:xfrm>
        </p:spPr>
        <p:txBody>
          <a:bodyPr/>
          <a:lstStyle/>
          <a:p>
            <a:r>
              <a:rPr lang="en-US" b="1" dirty="0"/>
              <a:t>Key terms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24B498-4D63-34B8-80CD-7FEB527F90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071" y="1166327"/>
            <a:ext cx="10910656" cy="5225142"/>
          </a:xfrm>
        </p:spPr>
        <p:txBody>
          <a:bodyPr>
            <a:normAutofit/>
          </a:bodyPr>
          <a:lstStyle/>
          <a:p>
            <a:pPr marL="342900" indent="-342900"/>
            <a:r>
              <a:rPr lang="en-US" sz="2400" b="1" dirty="0"/>
              <a:t>Services</a:t>
            </a:r>
            <a:r>
              <a:rPr lang="en-US" sz="2400" dirty="0"/>
              <a:t> – includes Education, Health (mental and physical), Social Care, Speech &amp; Language, Occupational Therapists and any other professionals working with the CYP</a:t>
            </a:r>
          </a:p>
          <a:p>
            <a:pPr marL="342900" indent="-342900"/>
            <a:r>
              <a:rPr lang="en-US" sz="2400" b="1" dirty="0">
                <a:ea typeface="Tahoma" panose="020B0604030504040204" pitchFamily="34" charset="0"/>
              </a:rPr>
              <a:t>Quality First Teaching (QFT) </a:t>
            </a:r>
            <a:r>
              <a:rPr lang="en-US" sz="2400" dirty="0">
                <a:ea typeface="Tahoma" panose="020B0604030504040204" pitchFamily="34" charset="0"/>
              </a:rPr>
              <a:t>– </a:t>
            </a:r>
            <a:r>
              <a:rPr lang="en-GB" sz="2400" dirty="0"/>
              <a:t>good teaching that is personalised and will meet the individual needs of the majority of children and young people in an inclusive classroom environment</a:t>
            </a:r>
          </a:p>
          <a:p>
            <a:pPr marL="342900" indent="-342900"/>
            <a:r>
              <a:rPr lang="en-GB" sz="2400" b="1" dirty="0"/>
              <a:t>Specialist provision</a:t>
            </a:r>
            <a:r>
              <a:rPr lang="en-GB" sz="2400" dirty="0"/>
              <a:t> – provision that is required to meet additional needs. Special educational provision is underpinned by high quality teaching and is compromised by anything less.</a:t>
            </a:r>
            <a:endParaRPr lang="en-US" sz="2400" b="1" dirty="0"/>
          </a:p>
          <a:p>
            <a:pPr marL="354013" indent="-354013" algn="l">
              <a:spcAft>
                <a:spcPts val="0"/>
              </a:spcAft>
            </a:pPr>
            <a:r>
              <a:rPr lang="en-GB" sz="2400" b="1" dirty="0">
                <a:cs typeface="Arial" panose="020B0604020202020204" pitchFamily="34" charset="0"/>
              </a:rPr>
              <a:t>EHCP </a:t>
            </a:r>
            <a:r>
              <a:rPr lang="en-GB" sz="2400" dirty="0">
                <a:cs typeface="Arial" panose="020B0604020202020204" pitchFamily="34" charset="0"/>
              </a:rPr>
              <a:t>– Education Health Care plan. </a:t>
            </a:r>
            <a:r>
              <a:rPr lang="en-GB" sz="2400" b="0" i="0" dirty="0"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A legal document which identifies a CYP's special educational needs and the additional or specialist </a:t>
            </a:r>
            <a:r>
              <a:rPr lang="en-GB" sz="2400" i="0" dirty="0"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provision</a:t>
            </a:r>
            <a:r>
              <a:rPr lang="en-GB" sz="2400" b="0" i="0" dirty="0"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 (support, therapy etc) required to meet their needs</a:t>
            </a:r>
            <a:r>
              <a:rPr lang="en-GB" sz="2400" dirty="0">
                <a:solidFill>
                  <a:srgbClr val="333333"/>
                </a:solidFill>
                <a:cs typeface="Arial" panose="020B0604020202020204" pitchFamily="34" charset="0"/>
              </a:rPr>
              <a:t>.</a:t>
            </a:r>
            <a:endParaRPr lang="en-US" sz="2400" b="1" dirty="0">
              <a:cs typeface="Arial" panose="020B0604020202020204" pitchFamily="34" charset="0"/>
            </a:endParaRPr>
          </a:p>
          <a:p>
            <a:pPr marL="342900" indent="-342900"/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2855931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colorfulness, graphics, design&#10;&#10;Description automatically generated">
            <a:extLst>
              <a:ext uri="{FF2B5EF4-FFF2-40B4-BE49-F238E27FC236}">
                <a16:creationId xmlns:a16="http://schemas.microsoft.com/office/drawing/2014/main" id="{5B627DAE-1153-C49B-39AD-4F597ED279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0232" cy="6858000"/>
          </a:xfrm>
          <a:prstGeom prst="rect">
            <a:avLst/>
          </a:prstGeom>
        </p:spPr>
      </p:pic>
      <p:pic>
        <p:nvPicPr>
          <p:cNvPr id="3" name="Picture 2" descr="See the source image">
            <a:extLst>
              <a:ext uri="{FF2B5EF4-FFF2-40B4-BE49-F238E27FC236}">
                <a16:creationId xmlns:a16="http://schemas.microsoft.com/office/drawing/2014/main" id="{D54436E0-1843-EE70-4BEF-6251F70218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9447" y="1419282"/>
            <a:ext cx="6043702" cy="5049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24E7313-EA7D-3A03-2B3D-D30BDD4B1B04}"/>
              </a:ext>
            </a:extLst>
          </p:cNvPr>
          <p:cNvSpPr txBox="1"/>
          <p:nvPr/>
        </p:nvSpPr>
        <p:spPr>
          <a:xfrm>
            <a:off x="5569617" y="416103"/>
            <a:ext cx="634286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latin typeface="Arial" panose="020B0604020202020204" pitchFamily="34" charset="0"/>
              </a:rPr>
              <a:t>The Graduated Approach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7230D6-F0BD-1D58-8ADA-490B5F9F2438}"/>
              </a:ext>
            </a:extLst>
          </p:cNvPr>
          <p:cNvSpPr txBox="1"/>
          <p:nvPr/>
        </p:nvSpPr>
        <p:spPr>
          <a:xfrm>
            <a:off x="710653" y="639703"/>
            <a:ext cx="537946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4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Areas of Need</a:t>
            </a:r>
          </a:p>
          <a:p>
            <a:pPr algn="l"/>
            <a:endParaRPr lang="en-GB" sz="1600" b="0" i="0" dirty="0">
              <a:effectLst/>
              <a:latin typeface="Source Sans Pro" panose="020B0503030403020204" pitchFamily="34" charset="0"/>
            </a:endParaRPr>
          </a:p>
          <a:p>
            <a:pPr algn="l"/>
            <a:r>
              <a:rPr lang="en-GB" sz="2000" b="0" i="0" dirty="0">
                <a:effectLst/>
                <a:latin typeface="Source Sans Pro" panose="020B0503030403020204" pitchFamily="34" charset="0"/>
              </a:rPr>
              <a:t>The SEND </a:t>
            </a:r>
            <a:r>
              <a:rPr lang="en-GB" sz="2000" dirty="0">
                <a:latin typeface="Source Sans Pro" panose="020B0503030403020204" pitchFamily="34" charset="0"/>
              </a:rPr>
              <a:t>C</a:t>
            </a:r>
            <a:r>
              <a:rPr lang="en-GB" sz="2000" b="0" i="0" dirty="0">
                <a:effectLst/>
                <a:latin typeface="Source Sans Pro" panose="020B0503030403020204" pitchFamily="34" charset="0"/>
              </a:rPr>
              <a:t>ode of Practice (2014/15) highlights four broad areas of SEND needs:</a:t>
            </a:r>
          </a:p>
          <a:p>
            <a:pPr algn="l"/>
            <a:endParaRPr lang="en-GB" sz="2000" b="0" i="0" dirty="0">
              <a:effectLst/>
              <a:latin typeface="Source Sans Pro" panose="020B0503030403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000" i="0" dirty="0">
                <a:effectLst/>
                <a:latin typeface="Source Sans Pro" panose="020B0503030403020204" pitchFamily="34" charset="0"/>
              </a:rPr>
              <a:t>Communication and interaction</a:t>
            </a:r>
          </a:p>
          <a:p>
            <a:pPr algn="l"/>
            <a:endParaRPr lang="en-GB" sz="2000" dirty="0">
              <a:latin typeface="Source Sans Pro" panose="020B0503030403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000" i="0" dirty="0">
                <a:solidFill>
                  <a:srgbClr val="121212"/>
                </a:solidFill>
                <a:effectLst/>
                <a:latin typeface="Source Sans Pro" panose="020B0503030403020204" pitchFamily="34" charset="0"/>
              </a:rPr>
              <a:t>Cognition and learning</a:t>
            </a:r>
          </a:p>
          <a:p>
            <a:pPr algn="l"/>
            <a:endParaRPr lang="en-GB" sz="2000" i="0" dirty="0">
              <a:solidFill>
                <a:srgbClr val="121212"/>
              </a:solidFill>
              <a:effectLst/>
              <a:latin typeface="Source Sans Pro" panose="020B0503030403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000" i="0" dirty="0">
                <a:solidFill>
                  <a:srgbClr val="121212"/>
                </a:solidFill>
                <a:effectLst/>
                <a:latin typeface="Source Sans Pro" panose="020B0503030403020204" pitchFamily="34" charset="0"/>
              </a:rPr>
              <a:t>Social, emotional and health difficulties</a:t>
            </a:r>
          </a:p>
          <a:p>
            <a:pPr algn="l"/>
            <a:endParaRPr lang="en-GB" sz="2000" i="0" dirty="0">
              <a:solidFill>
                <a:srgbClr val="121212"/>
              </a:solidFill>
              <a:effectLst/>
              <a:latin typeface="Source Sans Pro" panose="020B0503030403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000" i="0" dirty="0">
                <a:solidFill>
                  <a:srgbClr val="121212"/>
                </a:solidFill>
                <a:effectLst/>
                <a:latin typeface="Source Sans Pro" panose="020B0503030403020204" pitchFamily="34" charset="0"/>
              </a:rPr>
              <a:t>Sensory and/or physical needs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121212"/>
              </a:solidFill>
              <a:latin typeface="Source Sans Pro" panose="020B0503030403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000" i="0" dirty="0">
                <a:solidFill>
                  <a:srgbClr val="121212"/>
                </a:solidFill>
                <a:effectLst/>
                <a:latin typeface="Source Sans Pro" panose="020B0503030403020204" pitchFamily="34" charset="0"/>
              </a:rPr>
              <a:t>Preparation for Adulthood</a:t>
            </a:r>
          </a:p>
        </p:txBody>
      </p:sp>
    </p:spTree>
    <p:extLst>
      <p:ext uri="{BB962C8B-B14F-4D97-AF65-F5344CB8AC3E}">
        <p14:creationId xmlns:p14="http://schemas.microsoft.com/office/powerpoint/2010/main" val="24285855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colorfulness, graphics, design&#10;&#10;Description automatically generated">
            <a:extLst>
              <a:ext uri="{FF2B5EF4-FFF2-40B4-BE49-F238E27FC236}">
                <a16:creationId xmlns:a16="http://schemas.microsoft.com/office/drawing/2014/main" id="{E7D87479-309E-B8B3-F464-9E5A666426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0232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C61BB68-F14D-2AA8-155E-E2EB0783C7F9}"/>
              </a:ext>
            </a:extLst>
          </p:cNvPr>
          <p:cNvSpPr txBox="1"/>
          <p:nvPr/>
        </p:nvSpPr>
        <p:spPr>
          <a:xfrm>
            <a:off x="450476" y="1190430"/>
            <a:ext cx="1151068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15925" marR="78740" indent="-342900">
              <a:spcBef>
                <a:spcPts val="5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Essentially, </a:t>
            </a:r>
            <a:r>
              <a:rPr lang="en-US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the Thresholds are a breakdown of the levels of need a child or young person (CYP) may experience.  The Thresholds progress from 1 to a maximum of 7 - the higher the Threshold, the higher the level of need and, therefore, the higher the level of intervention required, possibly from a range of services.</a:t>
            </a:r>
          </a:p>
          <a:p>
            <a:pPr marL="73025" marR="78740">
              <a:spcBef>
                <a:spcPts val="5"/>
              </a:spcBef>
              <a:spcAft>
                <a:spcPts val="0"/>
              </a:spcAft>
            </a:pPr>
            <a:endParaRPr lang="en-US" sz="2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415925" marR="78740" indent="-342900">
              <a:spcBef>
                <a:spcPts val="5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They are intended to enable people to make both an accurate identification of needs </a:t>
            </a:r>
            <a:r>
              <a:rPr lang="en-US" sz="2400" u="sng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based on the presentation of the CYP </a:t>
            </a:r>
            <a:r>
              <a:rPr lang="en-US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and, crucially, an identification of appropriate types of specialist provision.</a:t>
            </a:r>
          </a:p>
          <a:p>
            <a:pPr marL="415925" marR="78740" indent="-342900">
              <a:spcBef>
                <a:spcPts val="5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415925" marR="78740" indent="-342900">
              <a:spcBef>
                <a:spcPts val="5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They are NOT a tick list!  They are a basis for collaboration between school, CYP, parents/carers and services to form an accurate and full picture of a CYP’s level of need.  This is then used to identify appropriate and realistic support.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B4C5F4C-5E07-F6DC-EB4B-D992C4EC0D2D}"/>
              </a:ext>
            </a:extLst>
          </p:cNvPr>
          <p:cNvSpPr txBox="1">
            <a:spLocks/>
          </p:cNvSpPr>
          <p:nvPr/>
        </p:nvSpPr>
        <p:spPr>
          <a:xfrm>
            <a:off x="832316" y="279521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US" b="1" dirty="0"/>
              <a:t>What are the SEND Thresholds?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41115073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colorfulness, graphics, design&#10;&#10;Description automatically generated">
            <a:extLst>
              <a:ext uri="{FF2B5EF4-FFF2-40B4-BE49-F238E27FC236}">
                <a16:creationId xmlns:a16="http://schemas.microsoft.com/office/drawing/2014/main" id="{E7D87479-309E-B8B3-F464-9E5A666426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0232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C61BB68-F14D-2AA8-155E-E2EB0783C7F9}"/>
              </a:ext>
            </a:extLst>
          </p:cNvPr>
          <p:cNvSpPr txBox="1"/>
          <p:nvPr/>
        </p:nvSpPr>
        <p:spPr>
          <a:xfrm>
            <a:off x="450476" y="1190430"/>
            <a:ext cx="1151068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15925" marR="78740" indent="-342900">
              <a:spcBef>
                <a:spcPts val="5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Quality First Teaching remains essential</a:t>
            </a:r>
            <a:r>
              <a:rPr lang="en-US" sz="2400" spc="-4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in </a:t>
            </a:r>
            <a:r>
              <a:rPr lang="en-US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providing</a:t>
            </a:r>
            <a:r>
              <a:rPr lang="en-US" sz="2400" spc="-45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</a:t>
            </a:r>
            <a:r>
              <a:rPr lang="en-US" sz="2400" spc="-45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firm</a:t>
            </a:r>
            <a:r>
              <a:rPr lang="en-US" sz="2400" spc="-35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basis</a:t>
            </a:r>
            <a:r>
              <a:rPr lang="en-US" sz="2400" spc="-55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upon</a:t>
            </a:r>
            <a:r>
              <a:rPr lang="en-US" sz="2400" spc="-45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which</a:t>
            </a:r>
            <a:r>
              <a:rPr lang="en-US" sz="2400" spc="-5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to</a:t>
            </a:r>
            <a:r>
              <a:rPr lang="en-US" sz="2400" spc="-4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use</a:t>
            </a:r>
            <a:r>
              <a:rPr lang="en-US" sz="2400" spc="-4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the</a:t>
            </a:r>
            <a:r>
              <a:rPr lang="en-US" sz="2400" spc="-45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additional</a:t>
            </a:r>
            <a:r>
              <a:rPr lang="en-US" sz="2400" spc="-45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strategies</a:t>
            </a:r>
            <a:r>
              <a:rPr lang="en-US" sz="2400" spc="-3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identified</a:t>
            </a:r>
            <a:r>
              <a:rPr lang="en-US" sz="2400" spc="-45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at</a:t>
            </a:r>
            <a:r>
              <a:rPr lang="en-US" sz="2400" spc="-4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each</a:t>
            </a:r>
            <a:r>
              <a:rPr lang="en-US" sz="2400" spc="-35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‘</a:t>
            </a:r>
            <a:r>
              <a:rPr lang="en-US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Threshold’.</a:t>
            </a:r>
            <a:r>
              <a:rPr lang="en-US" sz="2400" spc="-23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  </a:t>
            </a:r>
            <a:r>
              <a:rPr lang="en-US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Strategies and advice from earlier ‘Thresholds’ need to be continued alongside new ideas and approaches from higher Thresholds – they don’t stop (especially QFT)! </a:t>
            </a:r>
          </a:p>
          <a:p>
            <a:pPr marL="73025" marR="78740">
              <a:spcBef>
                <a:spcPts val="5"/>
              </a:spcBef>
            </a:pPr>
            <a:endParaRPr lang="en-GB" sz="2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415925" marR="78740" indent="-342900">
              <a:spcBef>
                <a:spcPts val="5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Threshold 4 is where an EHCP would be considered.  At Threshold 4 and above, the level of curriculum modification and </a:t>
            </a:r>
            <a:r>
              <a:rPr lang="en-US" sz="24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personalisation</a:t>
            </a:r>
            <a:r>
              <a:rPr lang="en-US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increases notably, and the need for specialist provision and </a:t>
            </a:r>
            <a:r>
              <a:rPr lang="en-US" sz="24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individualsed</a:t>
            </a:r>
            <a:r>
              <a:rPr lang="en-US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support from a range of professionals also increases.</a:t>
            </a:r>
          </a:p>
          <a:p>
            <a:pPr marL="73025" marR="78740">
              <a:spcBef>
                <a:spcPts val="5"/>
              </a:spcBef>
              <a:spcAft>
                <a:spcPts val="0"/>
              </a:spcAft>
            </a:pPr>
            <a:endParaRPr lang="en-US" sz="2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415925" marR="78740" indent="-342900">
              <a:spcBef>
                <a:spcPts val="5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Preparation for Adulthood needs to be embedded into the curriculum offer to support the development of skills that will allow them to succeed in life. </a:t>
            </a:r>
          </a:p>
          <a:p>
            <a:pPr marL="415925" marR="78740" indent="-342900">
              <a:spcBef>
                <a:spcPts val="5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B4C5F4C-5E07-F6DC-EB4B-D992C4EC0D2D}"/>
              </a:ext>
            </a:extLst>
          </p:cNvPr>
          <p:cNvSpPr txBox="1">
            <a:spLocks/>
          </p:cNvSpPr>
          <p:nvPr/>
        </p:nvSpPr>
        <p:spPr>
          <a:xfrm>
            <a:off x="832316" y="279521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US" b="1" dirty="0"/>
              <a:t>Using the SEND Thresholds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11215615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lorfulness, graphics, design&#10;&#10;Description automatically generated">
            <a:extLst>
              <a:ext uri="{FF2B5EF4-FFF2-40B4-BE49-F238E27FC236}">
                <a16:creationId xmlns:a16="http://schemas.microsoft.com/office/drawing/2014/main" id="{439A5CF5-2452-F51F-75EA-C4E6AFBFB3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0232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B0938BA-5060-50E8-70DF-697462563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2885"/>
            <a:ext cx="10515600" cy="899580"/>
          </a:xfrm>
        </p:spPr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How to use the SEND Thresholds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33A1DA-A3DA-3F83-AA83-D616116141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1671"/>
            <a:ext cx="10515600" cy="4615291"/>
          </a:xfrm>
        </p:spPr>
        <p:txBody>
          <a:bodyPr>
            <a:noAutofit/>
          </a:bodyPr>
          <a:lstStyle/>
          <a:p>
            <a:pPr marL="541338" indent="-354013">
              <a:buNone/>
            </a:pPr>
            <a:r>
              <a:rPr lang="en-US" dirty="0"/>
              <a:t>1. Have a summary discussion with all involved</a:t>
            </a:r>
          </a:p>
          <a:p>
            <a:pPr marL="541338" indent="-354013">
              <a:buAutoNum type="arabicPeriod" startAt="2"/>
            </a:pPr>
            <a:r>
              <a:rPr lang="en-US" dirty="0"/>
              <a:t>Identify ‘Primary Area of Need’ </a:t>
            </a:r>
          </a:p>
          <a:p>
            <a:pPr marL="541338" indent="-354013">
              <a:buAutoNum type="arabicPeriod" startAt="2"/>
            </a:pPr>
            <a:r>
              <a:rPr lang="en-US" dirty="0"/>
              <a:t>Go to Overview page and read through </a:t>
            </a:r>
          </a:p>
          <a:p>
            <a:pPr marL="541338" indent="-354013">
              <a:buAutoNum type="arabicPeriod" startAt="2"/>
            </a:pPr>
            <a:r>
              <a:rPr lang="en-US" dirty="0"/>
              <a:t>Then go to the identified number Threshold</a:t>
            </a:r>
          </a:p>
          <a:p>
            <a:pPr marL="541338" indent="-354013">
              <a:buFontTx/>
              <a:buAutoNum type="arabicPeriod" startAt="2"/>
            </a:pPr>
            <a:r>
              <a:rPr lang="en-US" dirty="0"/>
              <a:t>Discuss…What are we doing / could we be doing?</a:t>
            </a:r>
          </a:p>
          <a:p>
            <a:pPr marL="541338" indent="-354013">
              <a:buAutoNum type="arabicPeriod" startAt="2"/>
            </a:pPr>
            <a:r>
              <a:rPr lang="en-US" dirty="0"/>
              <a:t>Repeat for other areas of need</a:t>
            </a:r>
          </a:p>
          <a:p>
            <a:pPr marL="541338" indent="-354013">
              <a:buAutoNum type="arabicPeriod" startAt="2"/>
            </a:pPr>
            <a:r>
              <a:rPr lang="en-US" dirty="0"/>
              <a:t>What is the CYP’s ‘profile’?</a:t>
            </a:r>
          </a:p>
          <a:p>
            <a:pPr marL="541338" indent="-354013">
              <a:buAutoNum type="arabicPeriod" startAt="2"/>
            </a:pPr>
            <a:r>
              <a:rPr lang="en-US" dirty="0"/>
              <a:t>Update Support Plan / ILP</a:t>
            </a:r>
          </a:p>
          <a:p>
            <a:pPr marL="541338" indent="-354013">
              <a:buAutoNum type="arabicPeriod" startAt="2"/>
            </a:pPr>
            <a:r>
              <a:rPr lang="en-US" dirty="0"/>
              <a:t>Continue ‘Assess, Plan, Do, Review’ cycle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95123569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colorfulness, graphics, design&#10;&#10;Description automatically generated">
            <a:extLst>
              <a:ext uri="{FF2B5EF4-FFF2-40B4-BE49-F238E27FC236}">
                <a16:creationId xmlns:a16="http://schemas.microsoft.com/office/drawing/2014/main" id="{E7D87479-309E-B8B3-F464-9E5A666426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0232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6FE103A-142C-B027-A944-C462E939B81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117" t="14335" r="17256" b="4615"/>
          <a:stretch/>
        </p:blipFill>
        <p:spPr>
          <a:xfrm>
            <a:off x="1162050" y="-292733"/>
            <a:ext cx="9810750" cy="68153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57F39F7-DBBA-496B-A538-DE0458E46CA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0000" t="20358" r="22097" b="60717"/>
          <a:stretch/>
        </p:blipFill>
        <p:spPr>
          <a:xfrm>
            <a:off x="6096000" y="335353"/>
            <a:ext cx="4454013" cy="1699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725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lorfulness, graphics, design&#10;&#10;Description automatically generated">
            <a:extLst>
              <a:ext uri="{FF2B5EF4-FFF2-40B4-BE49-F238E27FC236}">
                <a16:creationId xmlns:a16="http://schemas.microsoft.com/office/drawing/2014/main" id="{D6EB1EEA-3480-5BEE-9C44-55773C1FBC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0232" cy="6858000"/>
          </a:xfrm>
          <a:prstGeom prst="rect">
            <a:avLst/>
          </a:prstGeom>
        </p:spPr>
      </p:pic>
      <p:sp>
        <p:nvSpPr>
          <p:cNvPr id="2052" name="Rectangle 1"/>
          <p:cNvSpPr>
            <a:spLocks noChangeArrowheads="1"/>
          </p:cNvSpPr>
          <p:nvPr/>
        </p:nvSpPr>
        <p:spPr bwMode="auto">
          <a:xfrm>
            <a:off x="6654416" y="1102659"/>
            <a:ext cx="3096344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0000"/>
              </a:lnSpc>
              <a:spcAft>
                <a:spcPts val="600"/>
              </a:spcAft>
              <a:buClr>
                <a:schemeClr val="tx2"/>
              </a:buClr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120000"/>
              </a:lnSpc>
              <a:spcAft>
                <a:spcPts val="60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120000"/>
              </a:lnSpc>
              <a:spcAft>
                <a:spcPts val="60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120000"/>
              </a:lnSpc>
              <a:spcAft>
                <a:spcPts val="600"/>
              </a:spcAft>
              <a:buClr>
                <a:schemeClr val="tx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20000"/>
              </a:lnSpc>
              <a:spcAft>
                <a:spcPts val="600"/>
              </a:spcAft>
              <a:buClr>
                <a:schemeClr val="tx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GB" altLang="en-US" sz="3600" b="0" dirty="0"/>
              <a:t>National Agenda</a:t>
            </a:r>
          </a:p>
          <a:p>
            <a:pPr algn="ctr" ea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GB" altLang="en-US" sz="3600" b="0" dirty="0"/>
              <a:t>SEND</a:t>
            </a:r>
          </a:p>
          <a:p>
            <a:pPr algn="ctr" ea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GB" altLang="en-US" sz="3600" b="0" dirty="0"/>
              <a:t>An Overview </a:t>
            </a:r>
          </a:p>
          <a:p>
            <a:pPr algn="ctr" ea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endParaRPr lang="en-GB" altLang="en-US" sz="3600" b="0" dirty="0"/>
          </a:p>
          <a:p>
            <a:pPr algn="ctr" ea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GB" altLang="en-US" sz="3600" b="0" dirty="0"/>
              <a:t>March 2023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08214" y="2718486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br>
              <a:rPr lang="en-GB" altLang="en-US" dirty="0">
                <a:latin typeface="Arial" pitchFamily="34" charset="0"/>
                <a:cs typeface="Arial" pitchFamily="34" charset="0"/>
              </a:rPr>
            </a:br>
            <a:endParaRPr lang="en-GB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945388" y="6334125"/>
            <a:ext cx="514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DB98E5A-76C0-453E-B1E0-BC4AB04722D5}" type="slidenum">
              <a:rPr lang="en-GB" smtClean="0">
                <a:latin typeface="Arial" panose="020B0604020202020204" pitchFamily="34" charset="0"/>
              </a:rPr>
              <a:pPr/>
              <a:t>4</a:t>
            </a:fld>
            <a:endParaRPr lang="en-GB" dirty="0">
              <a:latin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7337D2-51CB-BFCD-7263-A1D1240DF6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6524" y="517813"/>
            <a:ext cx="3815139" cy="5377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61726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colorfulness, graphics, design&#10;&#10;Description automatically generated">
            <a:extLst>
              <a:ext uri="{FF2B5EF4-FFF2-40B4-BE49-F238E27FC236}">
                <a16:creationId xmlns:a16="http://schemas.microsoft.com/office/drawing/2014/main" id="{0D75B2A3-0589-4731-E790-689FAA8477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0232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965CA24-7569-3D4B-E18B-6FC671CB75E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355" t="24325" r="20402" b="14982"/>
          <a:stretch/>
        </p:blipFill>
        <p:spPr>
          <a:xfrm>
            <a:off x="373230" y="62605"/>
            <a:ext cx="11383350" cy="6451123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57E915-54D7-F564-372A-C4CD7BBAE1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84030" y="240624"/>
            <a:ext cx="2937382" cy="573446"/>
          </a:xfrm>
          <a:solidFill>
            <a:srgbClr val="00B0F0"/>
          </a:solidFill>
          <a:ln w="19050">
            <a:solidFill>
              <a:schemeClr val="tx1"/>
            </a:solidFill>
          </a:ln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b="1" dirty="0"/>
              <a:t>Turn to page 121</a:t>
            </a:r>
          </a:p>
        </p:txBody>
      </p:sp>
    </p:spTree>
    <p:extLst>
      <p:ext uri="{BB962C8B-B14F-4D97-AF65-F5344CB8AC3E}">
        <p14:creationId xmlns:p14="http://schemas.microsoft.com/office/powerpoint/2010/main" val="241389758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colorfulness, graphics, design&#10;&#10;Description automatically generated">
            <a:extLst>
              <a:ext uri="{FF2B5EF4-FFF2-40B4-BE49-F238E27FC236}">
                <a16:creationId xmlns:a16="http://schemas.microsoft.com/office/drawing/2014/main" id="{0D75B2A3-0589-4731-E790-689FAA8477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0232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248459C-E6FF-0134-16E0-850CCA46C23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275" t="26953" r="20403" b="14695"/>
          <a:stretch/>
        </p:blipFill>
        <p:spPr>
          <a:xfrm>
            <a:off x="270588" y="142301"/>
            <a:ext cx="11650824" cy="6339419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57E915-54D7-F564-372A-C4CD7BBAE1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84030" y="142301"/>
            <a:ext cx="2937382" cy="573446"/>
          </a:xfrm>
          <a:solidFill>
            <a:srgbClr val="00B0F0"/>
          </a:solidFill>
          <a:ln w="19050">
            <a:solidFill>
              <a:schemeClr val="tx1"/>
            </a:solidFill>
          </a:ln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b="1" dirty="0"/>
              <a:t>Turn to page 122</a:t>
            </a:r>
          </a:p>
        </p:txBody>
      </p:sp>
    </p:spTree>
    <p:extLst>
      <p:ext uri="{BB962C8B-B14F-4D97-AF65-F5344CB8AC3E}">
        <p14:creationId xmlns:p14="http://schemas.microsoft.com/office/powerpoint/2010/main" val="272820200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colorfulness, graphics, design&#10;&#10;Description automatically generated">
            <a:extLst>
              <a:ext uri="{FF2B5EF4-FFF2-40B4-BE49-F238E27FC236}">
                <a16:creationId xmlns:a16="http://schemas.microsoft.com/office/drawing/2014/main" id="{0D75B2A3-0589-4731-E790-689FAA8477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0232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C85C3F0-B465-9EDA-6753-A6F4469DC9A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274" t="22796" r="20161" b="12545"/>
          <a:stretch/>
        </p:blipFill>
        <p:spPr>
          <a:xfrm>
            <a:off x="670908" y="0"/>
            <a:ext cx="10904127" cy="6548284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57E915-54D7-F564-372A-C4CD7BBAE1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92184" y="5842973"/>
            <a:ext cx="2937382" cy="573446"/>
          </a:xfrm>
          <a:solidFill>
            <a:srgbClr val="00B0F0"/>
          </a:solidFill>
          <a:ln w="19050">
            <a:solidFill>
              <a:schemeClr val="tx1"/>
            </a:solidFill>
          </a:ln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b="1" dirty="0"/>
              <a:t>Turn to page 123</a:t>
            </a:r>
          </a:p>
        </p:txBody>
      </p:sp>
    </p:spTree>
    <p:extLst>
      <p:ext uri="{BB962C8B-B14F-4D97-AF65-F5344CB8AC3E}">
        <p14:creationId xmlns:p14="http://schemas.microsoft.com/office/powerpoint/2010/main" val="241782870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colorfulness, graphics, design&#10;&#10;Description automatically generated">
            <a:extLst>
              <a:ext uri="{FF2B5EF4-FFF2-40B4-BE49-F238E27FC236}">
                <a16:creationId xmlns:a16="http://schemas.microsoft.com/office/drawing/2014/main" id="{32816B15-C644-947F-4099-781E910E3B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0232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EC70063-44DC-A43D-BB48-B9EBD65C18A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193" t="21506" r="20161" b="8674"/>
          <a:stretch/>
        </p:blipFill>
        <p:spPr>
          <a:xfrm>
            <a:off x="1073653" y="0"/>
            <a:ext cx="10095793" cy="6538100"/>
          </a:xfrm>
          <a:prstGeom prst="rect">
            <a:avLst/>
          </a:prstGeom>
        </p:spPr>
      </p:pic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5EC20B20-0398-1975-403F-DF0A28E32F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426" y="6124604"/>
            <a:ext cx="2937382" cy="573446"/>
          </a:xfrm>
          <a:solidFill>
            <a:srgbClr val="00B0F0"/>
          </a:solidFill>
          <a:ln w="19050">
            <a:solidFill>
              <a:schemeClr val="tx1"/>
            </a:solidFill>
          </a:ln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b="1" dirty="0"/>
              <a:t>Turn to page 124</a:t>
            </a:r>
          </a:p>
        </p:txBody>
      </p:sp>
    </p:spTree>
    <p:extLst>
      <p:ext uri="{BB962C8B-B14F-4D97-AF65-F5344CB8AC3E}">
        <p14:creationId xmlns:p14="http://schemas.microsoft.com/office/powerpoint/2010/main" val="241362596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colorfulness, graphics, design&#10;&#10;Description automatically generated">
            <a:extLst>
              <a:ext uri="{FF2B5EF4-FFF2-40B4-BE49-F238E27FC236}">
                <a16:creationId xmlns:a16="http://schemas.microsoft.com/office/drawing/2014/main" id="{32816B15-C644-947F-4099-781E910E3B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0232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6E672C6-3629-4CA8-48E3-0FCB31C55E6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435" t="17204" r="20161" b="14408"/>
          <a:stretch/>
        </p:blipFill>
        <p:spPr>
          <a:xfrm>
            <a:off x="1022558" y="0"/>
            <a:ext cx="10215716" cy="6505870"/>
          </a:xfrm>
          <a:prstGeom prst="rect">
            <a:avLst/>
          </a:prstGeom>
        </p:spPr>
      </p:pic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5EC20B20-0398-1975-403F-DF0A28E32F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92" y="6222924"/>
            <a:ext cx="2937382" cy="573446"/>
          </a:xfrm>
          <a:solidFill>
            <a:srgbClr val="00B0F0"/>
          </a:solidFill>
          <a:ln w="19050">
            <a:solidFill>
              <a:schemeClr val="tx1"/>
            </a:solidFill>
          </a:ln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b="1" dirty="0"/>
              <a:t>Turn to page 128</a:t>
            </a:r>
          </a:p>
        </p:txBody>
      </p:sp>
    </p:spTree>
    <p:extLst>
      <p:ext uri="{BB962C8B-B14F-4D97-AF65-F5344CB8AC3E}">
        <p14:creationId xmlns:p14="http://schemas.microsoft.com/office/powerpoint/2010/main" val="189440768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colorfulness, graphics, design&#10;&#10;Description automatically generated">
            <a:extLst>
              <a:ext uri="{FF2B5EF4-FFF2-40B4-BE49-F238E27FC236}">
                <a16:creationId xmlns:a16="http://schemas.microsoft.com/office/drawing/2014/main" id="{32816B15-C644-947F-4099-781E910E3B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0232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7BC7252-32F1-1AF6-D3EC-FA48BE047B2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435" t="17634" r="20161" b="13692"/>
          <a:stretch/>
        </p:blipFill>
        <p:spPr>
          <a:xfrm>
            <a:off x="1093317" y="0"/>
            <a:ext cx="10184285" cy="6513047"/>
          </a:xfrm>
          <a:prstGeom prst="rect">
            <a:avLst/>
          </a:prstGeom>
        </p:spPr>
      </p:pic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5EC20B20-0398-1975-403F-DF0A28E32F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92" y="6222924"/>
            <a:ext cx="2937382" cy="573446"/>
          </a:xfrm>
          <a:solidFill>
            <a:srgbClr val="00B0F0"/>
          </a:solidFill>
          <a:ln w="19050">
            <a:solidFill>
              <a:schemeClr val="tx1"/>
            </a:solidFill>
          </a:ln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b="1" dirty="0"/>
              <a:t>Turn to page 130</a:t>
            </a:r>
          </a:p>
        </p:txBody>
      </p:sp>
    </p:spTree>
    <p:extLst>
      <p:ext uri="{BB962C8B-B14F-4D97-AF65-F5344CB8AC3E}">
        <p14:creationId xmlns:p14="http://schemas.microsoft.com/office/powerpoint/2010/main" val="166662743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colorfulness, graphics, design&#10;&#10;Description automatically generated">
            <a:extLst>
              <a:ext uri="{FF2B5EF4-FFF2-40B4-BE49-F238E27FC236}">
                <a16:creationId xmlns:a16="http://schemas.microsoft.com/office/drawing/2014/main" id="{38ADB962-5D9C-2862-C82C-C34635938E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0232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C0B914B-3744-9A0C-3AC9-CB463329CCE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757" t="21649" r="19597" b="6954"/>
          <a:stretch/>
        </p:blipFill>
        <p:spPr>
          <a:xfrm>
            <a:off x="1219200" y="9154"/>
            <a:ext cx="9861754" cy="6530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91000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colorfulness, graphics, design&#10;&#10;Description automatically generated">
            <a:extLst>
              <a:ext uri="{FF2B5EF4-FFF2-40B4-BE49-F238E27FC236}">
                <a16:creationId xmlns:a16="http://schemas.microsoft.com/office/drawing/2014/main" id="{38ADB962-5D9C-2862-C82C-C34635938E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0232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959BCCF-D923-1E51-709B-A5A49102882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274" t="22365" r="20645" b="9677"/>
          <a:stretch/>
        </p:blipFill>
        <p:spPr>
          <a:xfrm>
            <a:off x="1042219" y="37881"/>
            <a:ext cx="10186221" cy="6480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46216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colorfulness, graphics, design&#10;&#10;Description automatically generated">
            <a:extLst>
              <a:ext uri="{FF2B5EF4-FFF2-40B4-BE49-F238E27FC236}">
                <a16:creationId xmlns:a16="http://schemas.microsoft.com/office/drawing/2014/main" id="{C7609F3A-80F4-64C7-F786-34D45D1E80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0232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944A563-D530-D4D1-C21D-C8286E817A6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436" t="21792" r="20323" b="9821"/>
          <a:stretch/>
        </p:blipFill>
        <p:spPr>
          <a:xfrm>
            <a:off x="914400" y="49279"/>
            <a:ext cx="10146890" cy="6479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92301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lorfulness, graphics, design&#10;&#10;Description automatically generated">
            <a:extLst>
              <a:ext uri="{FF2B5EF4-FFF2-40B4-BE49-F238E27FC236}">
                <a16:creationId xmlns:a16="http://schemas.microsoft.com/office/drawing/2014/main" id="{439A5CF5-2452-F51F-75EA-C4E6AFBFB3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0232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B0938BA-5060-50E8-70DF-697462563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2885"/>
            <a:ext cx="10515600" cy="899580"/>
          </a:xfrm>
        </p:spPr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How to use the SEND Thresholds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33A1DA-A3DA-3F83-AA83-D616116141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1671"/>
            <a:ext cx="10515600" cy="46152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800" b="1" u="sng" dirty="0"/>
              <a:t>Task 1</a:t>
            </a:r>
            <a:endParaRPr lang="en-GB" sz="2800" dirty="0"/>
          </a:p>
          <a:p>
            <a:r>
              <a:rPr lang="en-GB" sz="2800" dirty="0"/>
              <a:t>Think of a CYP who is known to you in your role</a:t>
            </a:r>
          </a:p>
          <a:p>
            <a:r>
              <a:rPr lang="en-GB" sz="2800" dirty="0"/>
              <a:t>Using a copy of the Thresholds identify which Threshold the CYP predominantly sits in for their main area of need</a:t>
            </a:r>
            <a:endParaRPr lang="en-GB" sz="2400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0536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7096"/>
          <a:ext cx="9144000" cy="6010596"/>
          <a:chOff x="0" y="867096"/>
          <a:chExt cx="9144000" cy="6010596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846"/>
            <a:ext cx="12174496" cy="6848154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lorfulness, graphics, design&#10;&#10;Description automatically generated">
            <a:extLst>
              <a:ext uri="{FF2B5EF4-FFF2-40B4-BE49-F238E27FC236}">
                <a16:creationId xmlns:a16="http://schemas.microsoft.com/office/drawing/2014/main" id="{439A5CF5-2452-F51F-75EA-C4E6AFBFB3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0232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B0938BA-5060-50E8-70DF-697462563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2885"/>
            <a:ext cx="10515600" cy="899580"/>
          </a:xfrm>
        </p:spPr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How to use the SEND Thresholds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33A1DA-A3DA-3F83-AA83-D616116141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1671"/>
            <a:ext cx="10515600" cy="46152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800" b="1" u="sng" dirty="0"/>
              <a:t>Task 2</a:t>
            </a:r>
          </a:p>
          <a:p>
            <a:pPr marL="0" indent="0">
              <a:buNone/>
            </a:pPr>
            <a:r>
              <a:rPr lang="en-GB" sz="2800" dirty="0"/>
              <a:t>Questions to reflect on:</a:t>
            </a:r>
          </a:p>
          <a:p>
            <a:endParaRPr lang="en-GB" sz="2800" dirty="0"/>
          </a:p>
          <a:p>
            <a:r>
              <a:rPr lang="en-GB" sz="2800" dirty="0"/>
              <a:t>Were you surprised at the Thresholds you identified the CYP to be in? (Did you think it would be higher/lower?)</a:t>
            </a:r>
          </a:p>
          <a:p>
            <a:r>
              <a:rPr lang="en-GB" sz="2800" dirty="0"/>
              <a:t>Did the child fit into one Threshold or multiple Thresholds?</a:t>
            </a:r>
          </a:p>
          <a:p>
            <a:r>
              <a:rPr lang="en-GB" sz="2800" dirty="0"/>
              <a:t>How could you use the document to help you support CYP within your role?</a:t>
            </a:r>
          </a:p>
          <a:p>
            <a:endParaRPr lang="en-GB" sz="2400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578138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lorfulness, graphics, design&#10;&#10;Description automatically generated">
            <a:extLst>
              <a:ext uri="{FF2B5EF4-FFF2-40B4-BE49-F238E27FC236}">
                <a16:creationId xmlns:a16="http://schemas.microsoft.com/office/drawing/2014/main" id="{439A5CF5-2452-F51F-75EA-C4E6AFBFB3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0232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B0938BA-5060-50E8-70DF-697462563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2885"/>
            <a:ext cx="10515600" cy="899580"/>
          </a:xfrm>
        </p:spPr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How to use the SEND Thresholds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33A1DA-A3DA-3F83-AA83-D616116141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1671"/>
            <a:ext cx="10515600" cy="46152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800" b="1" u="sng" dirty="0"/>
              <a:t>Task 3</a:t>
            </a:r>
            <a:endParaRPr lang="en-GB" sz="2800" dirty="0"/>
          </a:p>
          <a:p>
            <a:pPr marL="0" indent="0">
              <a:buNone/>
            </a:pPr>
            <a:r>
              <a:rPr lang="en-GB" sz="2800" dirty="0"/>
              <a:t>Thinking about how you will use the SEND Thresholds:</a:t>
            </a:r>
          </a:p>
          <a:p>
            <a:pPr marL="0" indent="0">
              <a:buNone/>
            </a:pPr>
            <a:endParaRPr lang="en-GB" sz="2800" dirty="0"/>
          </a:p>
          <a:p>
            <a:r>
              <a:rPr lang="en-GB" sz="2800" dirty="0"/>
              <a:t>How will you implement it across your setting/service?</a:t>
            </a:r>
          </a:p>
          <a:p>
            <a:r>
              <a:rPr lang="en-GB" dirty="0"/>
              <a:t>What else do you need to support you?</a:t>
            </a:r>
          </a:p>
          <a:p>
            <a:endParaRPr lang="en-GB" sz="2800" dirty="0"/>
          </a:p>
          <a:p>
            <a:endParaRPr lang="en-GB" sz="2400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144601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lorfulness, graphics, design&#10;&#10;Description automatically generated">
            <a:extLst>
              <a:ext uri="{FF2B5EF4-FFF2-40B4-BE49-F238E27FC236}">
                <a16:creationId xmlns:a16="http://schemas.microsoft.com/office/drawing/2014/main" id="{439A5CF5-2452-F51F-75EA-C4E6AFBFB3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0232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B0938BA-5060-50E8-70DF-697462563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3593"/>
            <a:ext cx="10515600" cy="899580"/>
          </a:xfrm>
        </p:spPr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Implementing the SEND Thresholds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33A1DA-A3DA-3F83-AA83-D616116141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33173"/>
            <a:ext cx="10515600" cy="52422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600" dirty="0"/>
              <a:t>You may want to: </a:t>
            </a:r>
          </a:p>
          <a:p>
            <a:pPr marL="0" indent="0">
              <a:buNone/>
            </a:pPr>
            <a:r>
              <a:rPr lang="en-GB" sz="2600" b="1" u="sng" dirty="0"/>
              <a:t>Schools</a:t>
            </a:r>
            <a:endParaRPr lang="en-GB" sz="2600" dirty="0"/>
          </a:p>
          <a:p>
            <a:r>
              <a:rPr lang="en-GB" sz="2600" dirty="0"/>
              <a:t>Complete an audit with your SEND Governor/SLT</a:t>
            </a:r>
          </a:p>
          <a:p>
            <a:r>
              <a:rPr lang="en-GB" sz="2600" dirty="0"/>
              <a:t>Start with one group/class in school and then roll it out</a:t>
            </a:r>
          </a:p>
          <a:p>
            <a:r>
              <a:rPr lang="en-GB" sz="2600" dirty="0"/>
              <a:t>Use it to look at your SEND register and the provision offered</a:t>
            </a:r>
          </a:p>
          <a:p>
            <a:pPr marL="0" indent="0">
              <a:buNone/>
            </a:pPr>
            <a:r>
              <a:rPr lang="en-GB" sz="2600" b="1" u="sng" dirty="0"/>
              <a:t>Services – Education / Health / Social care</a:t>
            </a:r>
          </a:p>
          <a:p>
            <a:r>
              <a:rPr lang="en-GB" sz="2600" dirty="0"/>
              <a:t>Managers update teams on how use of the Thresholds will directly feed into specific roles and training needs</a:t>
            </a:r>
          </a:p>
          <a:p>
            <a:pPr marL="0" indent="0">
              <a:buNone/>
            </a:pPr>
            <a:r>
              <a:rPr lang="en-GB" sz="2600" b="1" u="sng" dirty="0"/>
              <a:t>Parents/carers</a:t>
            </a:r>
          </a:p>
          <a:p>
            <a:r>
              <a:rPr lang="en-GB" sz="2600" dirty="0"/>
              <a:t>Review with the school/setting what is in place and what else may support your CYP</a:t>
            </a:r>
          </a:p>
        </p:txBody>
      </p:sp>
    </p:spTree>
    <p:extLst>
      <p:ext uri="{BB962C8B-B14F-4D97-AF65-F5344CB8AC3E}">
        <p14:creationId xmlns:p14="http://schemas.microsoft.com/office/powerpoint/2010/main" val="376199088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lorfulness, graphics, design&#10;&#10;Description automatically generated">
            <a:extLst>
              <a:ext uri="{FF2B5EF4-FFF2-40B4-BE49-F238E27FC236}">
                <a16:creationId xmlns:a16="http://schemas.microsoft.com/office/drawing/2014/main" id="{439A5CF5-2452-F51F-75EA-C4E6AFBFB3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0232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B0938BA-5060-50E8-70DF-697462563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3593"/>
            <a:ext cx="10515600" cy="899580"/>
          </a:xfrm>
        </p:spPr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33A1DA-A3DA-3F83-AA83-D616116141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33173"/>
            <a:ext cx="10515600" cy="5242272"/>
          </a:xfrm>
        </p:spPr>
        <p:txBody>
          <a:bodyPr>
            <a:noAutofit/>
          </a:bodyPr>
          <a:lstStyle/>
          <a:p>
            <a:r>
              <a:rPr lang="en-GB" sz="2600" dirty="0"/>
              <a:t>The SEND Thresholds will provide a framework for the graduated response in Gateshead. </a:t>
            </a:r>
          </a:p>
          <a:p>
            <a:r>
              <a:rPr lang="en-GB" sz="2600" dirty="0"/>
              <a:t>They will </a:t>
            </a:r>
            <a:r>
              <a:rPr lang="en-US" sz="2400" dirty="0"/>
              <a:t>improve identification of a CYP’s needs and provision or support required.</a:t>
            </a:r>
          </a:p>
          <a:p>
            <a:r>
              <a:rPr lang="en-US" sz="2400" dirty="0"/>
              <a:t>We will use them to provide consistency of judgement and provision across </a:t>
            </a:r>
            <a:r>
              <a:rPr lang="en-US" sz="2400" b="1" dirty="0"/>
              <a:t>all services</a:t>
            </a:r>
            <a:r>
              <a:rPr lang="en-US" sz="2400" dirty="0"/>
              <a:t>.</a:t>
            </a:r>
          </a:p>
          <a:p>
            <a:r>
              <a:rPr lang="en-US" sz="2400" dirty="0"/>
              <a:t>They require full and ongoing involvement of the young person and their parent/carers.</a:t>
            </a:r>
          </a:p>
          <a:p>
            <a:r>
              <a:rPr lang="en-US" sz="2400" dirty="0"/>
              <a:t>They will lead to improved transitions between academic phases, 0 to 18.</a:t>
            </a:r>
          </a:p>
          <a:p>
            <a:r>
              <a:rPr lang="en-US" sz="2400" dirty="0"/>
              <a:t>There will be a training program to support implementation, as well as personal support and advice.</a:t>
            </a:r>
          </a:p>
          <a:p>
            <a:r>
              <a:rPr lang="en-US" sz="2400" dirty="0"/>
              <a:t>They will evolve and be adapted </a:t>
            </a:r>
            <a:r>
              <a:rPr lang="en-US" sz="2400"/>
              <a:t>over time as they are used. 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956002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screenshot, colorfulness, electric blue, blue&#10;&#10;Description automatically generated">
            <a:extLst>
              <a:ext uri="{FF2B5EF4-FFF2-40B4-BE49-F238E27FC236}">
                <a16:creationId xmlns:a16="http://schemas.microsoft.com/office/drawing/2014/main" id="{4C90BADE-7C36-12B5-56B2-B3B1F014C3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13"/>
            <a:ext cx="12186116" cy="686131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08D1A5C-06CA-0057-5701-AE11E01070D4}"/>
              </a:ext>
            </a:extLst>
          </p:cNvPr>
          <p:cNvSpPr txBox="1"/>
          <p:nvPr/>
        </p:nvSpPr>
        <p:spPr>
          <a:xfrm flipH="1">
            <a:off x="2674340" y="1980793"/>
            <a:ext cx="683743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</a:rPr>
              <a:t>Any questions or points for discussion?</a:t>
            </a:r>
          </a:p>
        </p:txBody>
      </p:sp>
    </p:spTree>
    <p:extLst>
      <p:ext uri="{BB962C8B-B14F-4D97-AF65-F5344CB8AC3E}">
        <p14:creationId xmlns:p14="http://schemas.microsoft.com/office/powerpoint/2010/main" val="94938389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screenshot, colorfulness, electric blue, blue&#10;&#10;Description automatically generated">
            <a:extLst>
              <a:ext uri="{FF2B5EF4-FFF2-40B4-BE49-F238E27FC236}">
                <a16:creationId xmlns:a16="http://schemas.microsoft.com/office/drawing/2014/main" id="{4C90BADE-7C36-12B5-56B2-B3B1F014C3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13"/>
            <a:ext cx="12186116" cy="6861313"/>
          </a:xfrm>
          <a:prstGeom prst="rect">
            <a:avLst/>
          </a:prstGeom>
        </p:spPr>
      </p:pic>
      <p:pic>
        <p:nvPicPr>
          <p:cNvPr id="12" name="Picture 11" descr="A picture containing font, graphics, white, graphic design&#10;&#10;Description automatically generated">
            <a:extLst>
              <a:ext uri="{FF2B5EF4-FFF2-40B4-BE49-F238E27FC236}">
                <a16:creationId xmlns:a16="http://schemas.microsoft.com/office/drawing/2014/main" id="{94769398-3044-5AB6-8505-7C38180482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1790" y="2966758"/>
            <a:ext cx="2648419" cy="737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7237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7096"/>
          <a:ext cx="9144000" cy="6010596"/>
          <a:chOff x="0" y="867096"/>
          <a:chExt cx="9144000" cy="6010596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846"/>
            <a:ext cx="12174496" cy="684815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066E0C9-EB56-DFDF-2994-CC413015D596}"/>
              </a:ext>
            </a:extLst>
          </p:cNvPr>
          <p:cNvSpPr/>
          <p:nvPr/>
        </p:nvSpPr>
        <p:spPr>
          <a:xfrm>
            <a:off x="4216893" y="550416"/>
            <a:ext cx="5095783" cy="1935332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7096"/>
          <a:ext cx="9144000" cy="6010596"/>
          <a:chOff x="0" y="867096"/>
          <a:chExt cx="9144000" cy="6010596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846"/>
            <a:ext cx="12174496" cy="684815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50C8CF2-242E-7018-0D13-831D3D1A1BA9}"/>
              </a:ext>
            </a:extLst>
          </p:cNvPr>
          <p:cNvSpPr/>
          <p:nvPr/>
        </p:nvSpPr>
        <p:spPr>
          <a:xfrm>
            <a:off x="3755255" y="4323426"/>
            <a:ext cx="7688062" cy="594803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7096"/>
          <a:ext cx="9144000" cy="6010596"/>
          <a:chOff x="0" y="867096"/>
          <a:chExt cx="9144000" cy="6010596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846"/>
            <a:ext cx="12174496" cy="684815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screenshot, colorfulness, electric blue, blue&#10;&#10;Description automatically generated">
            <a:extLst>
              <a:ext uri="{FF2B5EF4-FFF2-40B4-BE49-F238E27FC236}">
                <a16:creationId xmlns:a16="http://schemas.microsoft.com/office/drawing/2014/main" id="{4C90BADE-7C36-12B5-56B2-B3B1F014C3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13"/>
            <a:ext cx="12186116" cy="686131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08D1A5C-06CA-0057-5701-AE11E01070D4}"/>
              </a:ext>
            </a:extLst>
          </p:cNvPr>
          <p:cNvSpPr txBox="1"/>
          <p:nvPr/>
        </p:nvSpPr>
        <p:spPr>
          <a:xfrm flipH="1">
            <a:off x="2674340" y="1980793"/>
            <a:ext cx="683743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</a:rPr>
              <a:t>SEND Thresholds development and plans </a:t>
            </a:r>
          </a:p>
        </p:txBody>
      </p:sp>
    </p:spTree>
    <p:extLst>
      <p:ext uri="{BB962C8B-B14F-4D97-AF65-F5344CB8AC3E}">
        <p14:creationId xmlns:p14="http://schemas.microsoft.com/office/powerpoint/2010/main" val="10125488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36854546-565c-4939-870b-8610c2fa2391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31F2F98D810A44BA554D1C1FEF78D1C" ma:contentTypeVersion="13" ma:contentTypeDescription="Create a new document." ma:contentTypeScope="" ma:versionID="3ca8e82d6794454f5af32b30a286c6d5">
  <xsd:schema xmlns:xsd="http://www.w3.org/2001/XMLSchema" xmlns:xs="http://www.w3.org/2001/XMLSchema" xmlns:p="http://schemas.microsoft.com/office/2006/metadata/properties" xmlns:ns3="36854546-565c-4939-870b-8610c2fa2391" xmlns:ns4="134d1971-0eea-46e7-8e1c-8bd09b6f9670" targetNamespace="http://schemas.microsoft.com/office/2006/metadata/properties" ma:root="true" ma:fieldsID="4cc391d29ef279df64f43f9c87b12838" ns3:_="" ns4:_="">
    <xsd:import namespace="36854546-565c-4939-870b-8610c2fa2391"/>
    <xsd:import namespace="134d1971-0eea-46e7-8e1c-8bd09b6f967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_activity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854546-565c-4939-870b-8610c2fa239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_activity" ma:index="19" nillable="true" ma:displayName="_activity" ma:hidden="true" ma:internalName="_activity">
      <xsd:simpleType>
        <xsd:restriction base="dms:Note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4d1971-0eea-46e7-8e1c-8bd09b6f9670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8F0F763-E26E-484E-9B28-872E57B7067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5251987-00B0-4673-A8BD-8054E6511F3B}">
  <ds:schemaRefs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134d1971-0eea-46e7-8e1c-8bd09b6f9670"/>
    <ds:schemaRef ds:uri="http://purl.org/dc/elements/1.1/"/>
    <ds:schemaRef ds:uri="36854546-565c-4939-870b-8610c2fa2391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B4AC0AF-8E39-4E2F-810A-CC2F84A5D5F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6854546-565c-4939-870b-8610c2fa2391"/>
    <ds:schemaRef ds:uri="134d1971-0eea-46e7-8e1c-8bd09b6f967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4453</TotalTime>
  <Words>1982</Words>
  <Application>Microsoft Office PowerPoint</Application>
  <PresentationFormat>Widescreen</PresentationFormat>
  <Paragraphs>309</Paragraphs>
  <Slides>55</Slides>
  <Notes>46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0" baseType="lpstr">
      <vt:lpstr>Arial</vt:lpstr>
      <vt:lpstr>Calibri</vt:lpstr>
      <vt:lpstr>Calibri Light</vt:lpstr>
      <vt:lpstr>Source Sans Pro</vt:lpstr>
      <vt:lpstr>Office Theme</vt:lpstr>
      <vt:lpstr>SEND  Thresholds </vt:lpstr>
      <vt:lpstr>Outline of the session</vt:lpstr>
      <vt:lpstr>SEND Thresholds – 0-25 years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Consultation and co-production</vt:lpstr>
      <vt:lpstr>The pilot school program</vt:lpstr>
      <vt:lpstr>The pilot school program – Chris Boddy</vt:lpstr>
      <vt:lpstr>The pilot school program – Chris Boddy</vt:lpstr>
      <vt:lpstr>Pilot schools – Amanda Miller</vt:lpstr>
      <vt:lpstr>Pilot schools – Amanda Miller</vt:lpstr>
      <vt:lpstr>Pilot schools – Nadine McCarthy</vt:lpstr>
      <vt:lpstr>Pilot schools – Nadine McCarthy</vt:lpstr>
      <vt:lpstr>Pilot schools – Sam Leaver</vt:lpstr>
      <vt:lpstr>Pilot schools – Sam Leaver</vt:lpstr>
      <vt:lpstr>Pilot schools – Anne Hayward </vt:lpstr>
      <vt:lpstr>Implementation and next steps</vt:lpstr>
      <vt:lpstr>PowerPoint Presentation</vt:lpstr>
      <vt:lpstr>Parent/carer document</vt:lpstr>
      <vt:lpstr>PowerPoint Presentation</vt:lpstr>
      <vt:lpstr>PowerPoint Presentation</vt:lpstr>
      <vt:lpstr>Children and young people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Key terms</vt:lpstr>
      <vt:lpstr>PowerPoint Presentation</vt:lpstr>
      <vt:lpstr>PowerPoint Presentation</vt:lpstr>
      <vt:lpstr>PowerPoint Presentation</vt:lpstr>
      <vt:lpstr>How to use the SEND Thresholds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to use the SEND Thresholds</vt:lpstr>
      <vt:lpstr>How to use the SEND Thresholds</vt:lpstr>
      <vt:lpstr>How to use the SEND Thresholds</vt:lpstr>
      <vt:lpstr>Implementing the SEND Thresholds</vt:lpstr>
      <vt:lpstr>Summary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Anne  Hayward</dc:creator>
  <cp:lastModifiedBy>Samantha Leaver</cp:lastModifiedBy>
  <cp:revision>30</cp:revision>
  <cp:lastPrinted>2024-01-10T08:55:04Z</cp:lastPrinted>
  <dcterms:created xsi:type="dcterms:W3CDTF">2023-05-15T10:11:36Z</dcterms:created>
  <dcterms:modified xsi:type="dcterms:W3CDTF">2024-01-15T08:37:08Z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0x010100831F2F98D810A44BA554D1C1FEF78D1C</vt:lpwstr>
  </property>
</Properties>
</file>