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70" r:id="rId3"/>
    <p:sldId id="269" r:id="rId4"/>
    <p:sldId id="272" r:id="rId5"/>
    <p:sldId id="268" r:id="rId6"/>
    <p:sldId id="267" r:id="rId7"/>
    <p:sldId id="274" r:id="rId8"/>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2C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96" d="100"/>
          <a:sy n="96" d="100"/>
        </p:scale>
        <p:origin x="102" y="348"/>
      </p:cViewPr>
      <p:guideLst/>
    </p:cSldViewPr>
  </p:slideViewPr>
  <p:notesTextViewPr>
    <p:cViewPr>
      <p:scale>
        <a:sx n="1" d="1"/>
        <a:sy n="1" d="1"/>
      </p:scale>
      <p:origin x="0" y="0"/>
    </p:cViewPr>
  </p:notesTextViewPr>
  <p:notesViewPr>
    <p:cSldViewPr snapToGrid="0" snapToObjects="1">
      <p:cViewPr varScale="1">
        <p:scale>
          <a:sx n="81" d="100"/>
          <a:sy n="81" d="100"/>
        </p:scale>
        <p:origin x="20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53D7F91A-961E-4838-965B-59733B37B1EB}" type="datetimeFigureOut">
              <a:rPr lang="en-GB" smtClean="0"/>
              <a:t>27/03/2023</a:t>
            </a:fld>
            <a:endParaRPr lang="en-GB"/>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2C1A309F-EED6-45D7-AD34-36BB05E206EE}" type="slidenum">
              <a:rPr lang="en-GB" smtClean="0"/>
              <a:t>‹#›</a:t>
            </a:fld>
            <a:endParaRPr lang="en-GB"/>
          </a:p>
        </p:txBody>
      </p:sp>
    </p:spTree>
    <p:extLst>
      <p:ext uri="{BB962C8B-B14F-4D97-AF65-F5344CB8AC3E}">
        <p14:creationId xmlns:p14="http://schemas.microsoft.com/office/powerpoint/2010/main" val="367772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1A309F-EED6-45D7-AD34-36BB05E206EE}" type="slidenum">
              <a:rPr lang="en-GB" smtClean="0"/>
              <a:t>1</a:t>
            </a:fld>
            <a:endParaRPr lang="en-GB"/>
          </a:p>
        </p:txBody>
      </p:sp>
    </p:spTree>
    <p:extLst>
      <p:ext uri="{BB962C8B-B14F-4D97-AF65-F5344CB8AC3E}">
        <p14:creationId xmlns:p14="http://schemas.microsoft.com/office/powerpoint/2010/main" val="193968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51219"/>
            <a:ext cx="5438140" cy="4236751"/>
          </a:xfrm>
        </p:spPr>
        <p:txBody>
          <a:bodyPr/>
          <a:lstStyle/>
          <a:p>
            <a:endParaRPr lang="en-GB" dirty="0"/>
          </a:p>
        </p:txBody>
      </p:sp>
      <p:sp>
        <p:nvSpPr>
          <p:cNvPr id="4" name="Slide Number Placeholder 3"/>
          <p:cNvSpPr>
            <a:spLocks noGrp="1"/>
          </p:cNvSpPr>
          <p:nvPr>
            <p:ph type="sldNum" sz="quarter" idx="5"/>
          </p:nvPr>
        </p:nvSpPr>
        <p:spPr/>
        <p:txBody>
          <a:bodyPr/>
          <a:lstStyle/>
          <a:p>
            <a:fld id="{2C1A309F-EED6-45D7-AD34-36BB05E206EE}" type="slidenum">
              <a:rPr lang="en-GB" smtClean="0"/>
              <a:t>2</a:t>
            </a:fld>
            <a:endParaRPr lang="en-GB"/>
          </a:p>
        </p:txBody>
      </p:sp>
    </p:spTree>
    <p:extLst>
      <p:ext uri="{BB962C8B-B14F-4D97-AF65-F5344CB8AC3E}">
        <p14:creationId xmlns:p14="http://schemas.microsoft.com/office/powerpoint/2010/main" val="214877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51219"/>
            <a:ext cx="5438140" cy="4236751"/>
          </a:xfrm>
        </p:spPr>
        <p:txBody>
          <a:bodyPr/>
          <a:lstStyle/>
          <a:p>
            <a:endParaRPr lang="en-GB" dirty="0"/>
          </a:p>
        </p:txBody>
      </p:sp>
      <p:sp>
        <p:nvSpPr>
          <p:cNvPr id="4" name="Slide Number Placeholder 3"/>
          <p:cNvSpPr>
            <a:spLocks noGrp="1"/>
          </p:cNvSpPr>
          <p:nvPr>
            <p:ph type="sldNum" sz="quarter" idx="5"/>
          </p:nvPr>
        </p:nvSpPr>
        <p:spPr/>
        <p:txBody>
          <a:bodyPr/>
          <a:lstStyle/>
          <a:p>
            <a:fld id="{2C1A309F-EED6-45D7-AD34-36BB05E206EE}" type="slidenum">
              <a:rPr lang="en-GB" smtClean="0"/>
              <a:t>3</a:t>
            </a:fld>
            <a:endParaRPr lang="en-GB"/>
          </a:p>
        </p:txBody>
      </p:sp>
    </p:spTree>
    <p:extLst>
      <p:ext uri="{BB962C8B-B14F-4D97-AF65-F5344CB8AC3E}">
        <p14:creationId xmlns:p14="http://schemas.microsoft.com/office/powerpoint/2010/main" val="2054522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51219"/>
            <a:ext cx="5438140" cy="4236751"/>
          </a:xfrm>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1A309F-EED6-45D7-AD34-36BB05E206E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01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51219"/>
            <a:ext cx="5438140" cy="4236751"/>
          </a:xfrm>
        </p:spPr>
        <p:txBody>
          <a:bodyPr/>
          <a:lstStyle/>
          <a:p>
            <a:endParaRPr lang="en-GB" dirty="0"/>
          </a:p>
        </p:txBody>
      </p:sp>
      <p:sp>
        <p:nvSpPr>
          <p:cNvPr id="4" name="Slide Number Placeholder 3"/>
          <p:cNvSpPr>
            <a:spLocks noGrp="1"/>
          </p:cNvSpPr>
          <p:nvPr>
            <p:ph type="sldNum" sz="quarter" idx="5"/>
          </p:nvPr>
        </p:nvSpPr>
        <p:spPr/>
        <p:txBody>
          <a:bodyPr/>
          <a:lstStyle/>
          <a:p>
            <a:fld id="{2C1A309F-EED6-45D7-AD34-36BB05E206EE}" type="slidenum">
              <a:rPr lang="en-GB" smtClean="0"/>
              <a:t>5</a:t>
            </a:fld>
            <a:endParaRPr lang="en-GB"/>
          </a:p>
        </p:txBody>
      </p:sp>
    </p:spTree>
    <p:extLst>
      <p:ext uri="{BB962C8B-B14F-4D97-AF65-F5344CB8AC3E}">
        <p14:creationId xmlns:p14="http://schemas.microsoft.com/office/powerpoint/2010/main" val="2429919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51219"/>
            <a:ext cx="5438140" cy="4236751"/>
          </a:xfrm>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1A309F-EED6-45D7-AD34-36BB05E206E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9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1A309F-EED6-45D7-AD34-36BB05E206EE}" type="slidenum">
              <a:rPr lang="en-GB" smtClean="0"/>
              <a:t>7</a:t>
            </a:fld>
            <a:endParaRPr lang="en-GB"/>
          </a:p>
        </p:txBody>
      </p:sp>
    </p:spTree>
    <p:extLst>
      <p:ext uri="{BB962C8B-B14F-4D97-AF65-F5344CB8AC3E}">
        <p14:creationId xmlns:p14="http://schemas.microsoft.com/office/powerpoint/2010/main" val="181745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34DF-0755-A843-8E73-8215035769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12F9E25-09CA-A042-98C2-E3E62B3731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F1BE262-ED1A-D547-B3FD-0E62FCD982A4}"/>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C8BA1BBF-2E2B-AE4F-9EAA-F553E58628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39334C-4DF4-9A4B-B35C-01B967736F22}"/>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1897981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9496-0537-5345-8CE4-7CA591E75CA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F5457E6-9214-7C49-8936-56B9CC4EF27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66EDCF4-9FCB-2048-8AA7-B26870EC26CA}"/>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96B1ACED-D6DF-0245-9D8C-CEBFAE7F1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7CC55-3870-3240-AD5C-865108CD61C7}"/>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240137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E02ED7-3352-1446-A9D4-74C0AE86AE1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964D54-9A37-7F4A-BBDC-FA2726D916F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167405-6873-1949-AD1D-EC81B773D39F}"/>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CBCA7892-CEF3-8F40-9043-159ED3B3E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C1B2C-A518-D848-8137-21D3893AA586}"/>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56961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A705-67EB-FC4A-A12C-DB40CE7D966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C5F14A-BE21-AB46-B5C2-AA381E3A8B9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235D4E-605B-A541-91F9-CA28C30779A9}"/>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B5F0BB21-A5A1-DF41-AB8D-5D5594EF9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EA9BD4-1593-084F-9569-C0E416B992C5}"/>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136227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EB8B4-FBF8-B845-9653-6D2EE239AEC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2D39F32-4CF0-A448-946E-438A73633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8BB985C-BA11-8048-941B-981CA2376AC6}"/>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92A6760C-91F3-CB49-8357-8D2EA60686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63805F-02BC-0848-9422-7B9D4A1A97F8}"/>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185249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43AAA-8CB0-B544-A0DB-C9B5B9C4D45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EC5525C-97E7-6A4C-8628-D28A83767EE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4493371-EF5C-7743-8ABE-2EFC399B28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47B82FA-BA51-324C-9C4C-8E7D0DB673CC}"/>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6" name="Footer Placeholder 5">
            <a:extLst>
              <a:ext uri="{FF2B5EF4-FFF2-40B4-BE49-F238E27FC236}">
                <a16:creationId xmlns:a16="http://schemas.microsoft.com/office/drawing/2014/main" id="{CA224773-4A10-FE4A-B010-7FC5E75ABE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7F3780-DE19-2045-9955-276F70E50A0F}"/>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382372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01E4B-CB4C-AA41-B385-4E792C3CA0D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7B859B-8D79-9C4F-90C8-F3B330741A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152FD8-0CA8-2C4F-B02C-A8F1641464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5E0D69F-93BC-4E40-933B-6351CF4047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4569A50-68D5-7C49-B87B-B1EB94135DF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DEFF35-8E8E-8D47-89E2-90C3776BB5DF}"/>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8" name="Footer Placeholder 7">
            <a:extLst>
              <a:ext uri="{FF2B5EF4-FFF2-40B4-BE49-F238E27FC236}">
                <a16:creationId xmlns:a16="http://schemas.microsoft.com/office/drawing/2014/main" id="{95D68B55-D306-7B4F-8CE6-BD06491F31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7942CC-145B-B446-81B1-3D744461E405}"/>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3586425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6DC4-E115-0A4B-ACDB-C303528EDE0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96EB900-F6DC-9F41-AF45-29BDEB953621}"/>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4" name="Footer Placeholder 3">
            <a:extLst>
              <a:ext uri="{FF2B5EF4-FFF2-40B4-BE49-F238E27FC236}">
                <a16:creationId xmlns:a16="http://schemas.microsoft.com/office/drawing/2014/main" id="{F6FA838F-E18B-7047-94B8-C02DAAFDFF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F02EDD-67F6-024D-A7FF-8DAE7A6F243B}"/>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410491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C07722-3359-A843-9C64-AE88F4CB104E}"/>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3" name="Footer Placeholder 2">
            <a:extLst>
              <a:ext uri="{FF2B5EF4-FFF2-40B4-BE49-F238E27FC236}">
                <a16:creationId xmlns:a16="http://schemas.microsoft.com/office/drawing/2014/main" id="{E61E62F0-50EA-3145-879F-29BD035B78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574E39-88CF-6C42-A7A2-DCFE9880F23B}"/>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177099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D4E7-B912-A54E-A36B-6F2C24B4C89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5B1E21A-6341-924F-A579-3DED46C6C6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8ED72F3-2692-DB43-B813-1CE980894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892DBE0-88B4-9848-BE81-5CAF03673C44}"/>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6" name="Footer Placeholder 5">
            <a:extLst>
              <a:ext uri="{FF2B5EF4-FFF2-40B4-BE49-F238E27FC236}">
                <a16:creationId xmlns:a16="http://schemas.microsoft.com/office/drawing/2014/main" id="{75D41CAC-34E2-8540-B1FA-67EB54468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76D9D-4552-C74E-97A1-28FED5BC3671}"/>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281944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E7B9E-1B9C-6F42-B882-1AAE141EF79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F5F402-DFA6-1041-8162-0C49D7E2C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3C3BB4-2A66-0F4C-BAB4-F0D44E6A21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EE98C6-2D26-E84F-A417-4A8C3729F84D}"/>
              </a:ext>
            </a:extLst>
          </p:cNvPr>
          <p:cNvSpPr>
            <a:spLocks noGrp="1"/>
          </p:cNvSpPr>
          <p:nvPr>
            <p:ph type="dt" sz="half" idx="10"/>
          </p:nvPr>
        </p:nvSpPr>
        <p:spPr/>
        <p:txBody>
          <a:bodyPr/>
          <a:lstStyle/>
          <a:p>
            <a:fld id="{27D10439-F15F-CD4F-974E-25BF3954A392}" type="datetimeFigureOut">
              <a:rPr lang="en-US" smtClean="0"/>
              <a:t>3/27/2023</a:t>
            </a:fld>
            <a:endParaRPr lang="en-US"/>
          </a:p>
        </p:txBody>
      </p:sp>
      <p:sp>
        <p:nvSpPr>
          <p:cNvPr id="6" name="Footer Placeholder 5">
            <a:extLst>
              <a:ext uri="{FF2B5EF4-FFF2-40B4-BE49-F238E27FC236}">
                <a16:creationId xmlns:a16="http://schemas.microsoft.com/office/drawing/2014/main" id="{ECEB362B-D899-8B4E-9421-F64C7B6EC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941380-1B2B-C94F-9108-B87D3C602234}"/>
              </a:ext>
            </a:extLst>
          </p:cNvPr>
          <p:cNvSpPr>
            <a:spLocks noGrp="1"/>
          </p:cNvSpPr>
          <p:nvPr>
            <p:ph type="sldNum" sz="quarter" idx="12"/>
          </p:nvPr>
        </p:nvSpPr>
        <p:spPr/>
        <p:txBody>
          <a:bodyPr/>
          <a:lstStyle/>
          <a:p>
            <a:fld id="{77E2B771-1771-D64D-BDCA-E38179425543}" type="slidenum">
              <a:rPr lang="en-US" smtClean="0"/>
              <a:t>‹#›</a:t>
            </a:fld>
            <a:endParaRPr lang="en-US"/>
          </a:p>
        </p:txBody>
      </p:sp>
    </p:spTree>
    <p:extLst>
      <p:ext uri="{BB962C8B-B14F-4D97-AF65-F5344CB8AC3E}">
        <p14:creationId xmlns:p14="http://schemas.microsoft.com/office/powerpoint/2010/main" val="381551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13668-7CED-C84A-8A9C-D4493C97D7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834845-E0E4-5142-B755-897D064F96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8447274-CF44-484E-AAD0-9ABAEB739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10439-F15F-CD4F-974E-25BF3954A392}" type="datetimeFigureOut">
              <a:rPr lang="en-US" smtClean="0"/>
              <a:t>3/27/2023</a:t>
            </a:fld>
            <a:endParaRPr lang="en-US"/>
          </a:p>
        </p:txBody>
      </p:sp>
      <p:sp>
        <p:nvSpPr>
          <p:cNvPr id="5" name="Footer Placeholder 4">
            <a:extLst>
              <a:ext uri="{FF2B5EF4-FFF2-40B4-BE49-F238E27FC236}">
                <a16:creationId xmlns:a16="http://schemas.microsoft.com/office/drawing/2014/main" id="{F903B9C4-DB7F-5549-A009-48A6096CE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780785-90E7-4742-9E32-B1B32901C4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E2B771-1771-D64D-BDCA-E38179425543}" type="slidenum">
              <a:rPr lang="en-US" smtClean="0"/>
              <a:t>‹#›</a:t>
            </a:fld>
            <a:endParaRPr lang="en-US"/>
          </a:p>
        </p:txBody>
      </p:sp>
    </p:spTree>
    <p:extLst>
      <p:ext uri="{BB962C8B-B14F-4D97-AF65-F5344CB8AC3E}">
        <p14:creationId xmlns:p14="http://schemas.microsoft.com/office/powerpoint/2010/main" val="2161098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234372" y="119743"/>
            <a:ext cx="2932215" cy="2932215"/>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AE0A8BDC-BA1E-4300-9FFE-929AC5B1CAF9}"/>
              </a:ext>
            </a:extLst>
          </p:cNvPr>
          <p:cNvSpPr txBox="1"/>
          <p:nvPr/>
        </p:nvSpPr>
        <p:spPr>
          <a:xfrm>
            <a:off x="3051958" y="1520043"/>
            <a:ext cx="7822169" cy="2554545"/>
          </a:xfrm>
          <a:prstGeom prst="rect">
            <a:avLst/>
          </a:prstGeom>
          <a:noFill/>
        </p:spPr>
        <p:txBody>
          <a:bodyPr wrap="square" rtlCol="0">
            <a:spAutoFit/>
          </a:bodyPr>
          <a:lstStyle/>
          <a:p>
            <a:r>
              <a:rPr lang="en-GB" sz="4000" dirty="0"/>
              <a:t>SENDCO Network Meeting – </a:t>
            </a:r>
          </a:p>
          <a:p>
            <a:r>
              <a:rPr lang="en-GB" sz="4000" dirty="0"/>
              <a:t>27 March 2023</a:t>
            </a:r>
          </a:p>
          <a:p>
            <a:endParaRPr lang="en-GB" sz="4000" dirty="0"/>
          </a:p>
          <a:p>
            <a:r>
              <a:rPr lang="en-GB" sz="4000" dirty="0"/>
              <a:t>Local Area SEND Inspection</a:t>
            </a:r>
          </a:p>
        </p:txBody>
      </p:sp>
    </p:spTree>
    <p:extLst>
      <p:ext uri="{BB962C8B-B14F-4D97-AF65-F5344CB8AC3E}">
        <p14:creationId xmlns:p14="http://schemas.microsoft.com/office/powerpoint/2010/main" val="2055635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570415" y="226621"/>
            <a:ext cx="2419048" cy="2480953"/>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4AA2CBD1-6400-4C44-820F-717AF9E1E30E}"/>
              </a:ext>
            </a:extLst>
          </p:cNvPr>
          <p:cNvSpPr txBox="1"/>
          <p:nvPr/>
        </p:nvSpPr>
        <p:spPr>
          <a:xfrm>
            <a:off x="3146961" y="564078"/>
            <a:ext cx="8087096" cy="830997"/>
          </a:xfrm>
          <a:prstGeom prst="rect">
            <a:avLst/>
          </a:prstGeom>
          <a:noFill/>
        </p:spPr>
        <p:txBody>
          <a:bodyPr wrap="square" rtlCol="0">
            <a:spAutoFit/>
          </a:bodyPr>
          <a:lstStyle/>
          <a:p>
            <a:r>
              <a:rPr lang="en-GB" sz="4800" b="1" dirty="0"/>
              <a:t>Background</a:t>
            </a:r>
          </a:p>
        </p:txBody>
      </p:sp>
      <p:sp>
        <p:nvSpPr>
          <p:cNvPr id="3" name="TextBox 2">
            <a:extLst>
              <a:ext uri="{FF2B5EF4-FFF2-40B4-BE49-F238E27FC236}">
                <a16:creationId xmlns:a16="http://schemas.microsoft.com/office/drawing/2014/main" id="{A19E9E1B-F350-42BD-8041-8B97D0E9015C}"/>
              </a:ext>
            </a:extLst>
          </p:cNvPr>
          <p:cNvSpPr txBox="1"/>
          <p:nvPr/>
        </p:nvSpPr>
        <p:spPr>
          <a:xfrm>
            <a:off x="3153157" y="1395075"/>
            <a:ext cx="7520199" cy="7294305"/>
          </a:xfrm>
          <a:prstGeom prst="rect">
            <a:avLst/>
          </a:prstGeom>
          <a:noFill/>
        </p:spPr>
        <p:txBody>
          <a:bodyPr wrap="square" rtlCol="0">
            <a:spAutoFit/>
          </a:bodyPr>
          <a:lstStyle/>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r>
              <a:rPr lang="en-GB" sz="3600" dirty="0"/>
              <a:t>Previous Framework - Implementation of the 2014 Reforms </a:t>
            </a:r>
          </a:p>
          <a:p>
            <a:pPr marL="742950" lvl="1" indent="-285750">
              <a:buFont typeface="Arial" panose="020B0604020202020204" pitchFamily="34" charset="0"/>
              <a:buChar char="•"/>
            </a:pPr>
            <a:r>
              <a:rPr lang="en-GB" sz="3600" dirty="0"/>
              <a:t>One-off inspection </a:t>
            </a:r>
          </a:p>
          <a:p>
            <a:pPr marL="285750" indent="-285750">
              <a:buFont typeface="Arial" panose="020B0604020202020204" pitchFamily="34" charset="0"/>
              <a:buChar char="•"/>
            </a:pPr>
            <a:endParaRPr lang="en-GB" sz="3600" dirty="0"/>
          </a:p>
          <a:p>
            <a:pPr marL="285750" indent="-285750">
              <a:buFont typeface="Arial" panose="020B0604020202020204" pitchFamily="34" charset="0"/>
              <a:buChar char="•"/>
            </a:pPr>
            <a:r>
              <a:rPr lang="en-GB" sz="3600" dirty="0"/>
              <a:t>New Framework – Lived experience of children and young people.  Team will include a social care HMI.</a:t>
            </a:r>
          </a:p>
          <a:p>
            <a:pPr marL="285750" indent="-285750">
              <a:buFont typeface="Arial" panose="020B0604020202020204" pitchFamily="34" charset="0"/>
              <a:buChar char="•"/>
            </a:pPr>
            <a:endParaRPr lang="en-GB" sz="3600" dirty="0"/>
          </a:p>
          <a:p>
            <a:endParaRPr lang="en-GB" sz="3600"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17815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570415" y="226621"/>
            <a:ext cx="2419048" cy="2480953"/>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4AA2CBD1-6400-4C44-820F-717AF9E1E30E}"/>
              </a:ext>
            </a:extLst>
          </p:cNvPr>
          <p:cNvSpPr txBox="1"/>
          <p:nvPr/>
        </p:nvSpPr>
        <p:spPr>
          <a:xfrm>
            <a:off x="3146961" y="564078"/>
            <a:ext cx="8087096" cy="830997"/>
          </a:xfrm>
          <a:prstGeom prst="rect">
            <a:avLst/>
          </a:prstGeom>
          <a:noFill/>
        </p:spPr>
        <p:txBody>
          <a:bodyPr wrap="square" rtlCol="0">
            <a:spAutoFit/>
          </a:bodyPr>
          <a:lstStyle/>
          <a:p>
            <a:r>
              <a:rPr lang="en-GB" sz="4800" b="1" dirty="0"/>
              <a:t>Process</a:t>
            </a:r>
          </a:p>
        </p:txBody>
      </p:sp>
      <p:sp>
        <p:nvSpPr>
          <p:cNvPr id="3" name="TextBox 2">
            <a:extLst>
              <a:ext uri="{FF2B5EF4-FFF2-40B4-BE49-F238E27FC236}">
                <a16:creationId xmlns:a16="http://schemas.microsoft.com/office/drawing/2014/main" id="{A19E9E1B-F350-42BD-8041-8B97D0E9015C}"/>
              </a:ext>
            </a:extLst>
          </p:cNvPr>
          <p:cNvSpPr txBox="1"/>
          <p:nvPr/>
        </p:nvSpPr>
        <p:spPr>
          <a:xfrm>
            <a:off x="3044171" y="1467097"/>
            <a:ext cx="7520199" cy="4062651"/>
          </a:xfrm>
          <a:prstGeom prst="rect">
            <a:avLst/>
          </a:prstGeom>
          <a:noFill/>
        </p:spPr>
        <p:txBody>
          <a:bodyPr wrap="square" rtlCol="0">
            <a:spAutoFit/>
          </a:bodyPr>
          <a:lstStyle/>
          <a:p>
            <a:pPr marL="285750" indent="-285750">
              <a:buFont typeface="Arial" panose="020B0604020202020204" pitchFamily="34" charset="0"/>
              <a:buChar char="•"/>
            </a:pPr>
            <a:r>
              <a:rPr lang="en-GB" sz="2000" dirty="0"/>
              <a:t>Three week period of Inspection</a:t>
            </a:r>
          </a:p>
          <a:p>
            <a:pPr marL="285750" indent="-285750">
              <a:buFont typeface="Arial" panose="020B0604020202020204" pitchFamily="34" charset="0"/>
              <a:buChar char="•"/>
            </a:pPr>
            <a:r>
              <a:rPr lang="en-GB" sz="2000" b="1" dirty="0"/>
              <a:t>Week 1</a:t>
            </a:r>
          </a:p>
          <a:p>
            <a:pPr marL="285750" indent="-285750">
              <a:buFont typeface="Arial" panose="020B0604020202020204" pitchFamily="34" charset="0"/>
              <a:buChar char="•"/>
            </a:pPr>
            <a:r>
              <a:rPr lang="en-GB" sz="2000" dirty="0"/>
              <a:t>Monday call to the DCS / ICB</a:t>
            </a:r>
          </a:p>
          <a:p>
            <a:pPr marL="285750" indent="-285750">
              <a:buFont typeface="Arial" panose="020B0604020202020204" pitchFamily="34" charset="0"/>
              <a:buChar char="•"/>
            </a:pPr>
            <a:r>
              <a:rPr lang="en-GB" sz="2000" dirty="0"/>
              <a:t>By end of Monday – surveys go live</a:t>
            </a:r>
          </a:p>
          <a:p>
            <a:pPr marL="285750" indent="-285750">
              <a:buFont typeface="Arial" panose="020B0604020202020204" pitchFamily="34" charset="0"/>
              <a:buChar char="•"/>
            </a:pPr>
            <a:r>
              <a:rPr lang="en-GB" sz="2000" dirty="0"/>
              <a:t>All documentation to be provided by the end of Week One</a:t>
            </a:r>
          </a:p>
          <a:p>
            <a:pPr marL="285750" indent="-285750">
              <a:buFont typeface="Arial" panose="020B0604020202020204" pitchFamily="34" charset="0"/>
              <a:buChar char="•"/>
            </a:pPr>
            <a:r>
              <a:rPr lang="en-GB" sz="2000" dirty="0"/>
              <a:t>By Tuesday, Inspectors will select 6 cases for Tracking</a:t>
            </a:r>
          </a:p>
          <a:p>
            <a:pPr marL="285750" indent="-285750">
              <a:buFont typeface="Arial" panose="020B0604020202020204" pitchFamily="34" charset="0"/>
              <a:buChar char="•"/>
            </a:pPr>
            <a:r>
              <a:rPr lang="en-GB" sz="2000" dirty="0"/>
              <a:t>Multi-agency audit on the 6 cases</a:t>
            </a:r>
          </a:p>
          <a:p>
            <a:pPr marL="285750" indent="-285750">
              <a:buFont typeface="Arial" panose="020B0604020202020204" pitchFamily="34" charset="0"/>
              <a:buChar char="•"/>
            </a:pPr>
            <a:r>
              <a:rPr lang="en-GB" sz="2000" dirty="0"/>
              <a:t>Parents approached for permission</a:t>
            </a:r>
          </a:p>
          <a:p>
            <a:pPr marL="285750" indent="-285750">
              <a:buFont typeface="Arial" panose="020B0604020202020204" pitchFamily="34" charset="0"/>
              <a:buChar char="•"/>
            </a:pPr>
            <a:r>
              <a:rPr lang="en-GB" sz="2000" b="1" dirty="0"/>
              <a:t>Week 2 </a:t>
            </a:r>
          </a:p>
          <a:p>
            <a:pPr marL="285750" indent="-285750">
              <a:buFont typeface="Arial" panose="020B0604020202020204" pitchFamily="34" charset="0"/>
              <a:buChar char="•"/>
            </a:pPr>
            <a:r>
              <a:rPr lang="en-GB" sz="2000" dirty="0"/>
              <a:t>Inspectors off-site but will meet remotely with 6 sets of parents on Thursday afternoon</a:t>
            </a:r>
          </a:p>
          <a:p>
            <a:pPr marL="285750" indent="-285750">
              <a:buFont typeface="Arial" panose="020B0604020202020204" pitchFamily="34" charset="0"/>
              <a:buChar char="•"/>
            </a:pPr>
            <a:r>
              <a:rPr lang="en-GB" sz="2000" dirty="0"/>
              <a:t>Friday – 3 of the practitioners meetings held remotely</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3638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570415" y="226621"/>
            <a:ext cx="2419048" cy="2480953"/>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4AA2CBD1-6400-4C44-820F-717AF9E1E30E}"/>
              </a:ext>
            </a:extLst>
          </p:cNvPr>
          <p:cNvSpPr txBox="1"/>
          <p:nvPr/>
        </p:nvSpPr>
        <p:spPr>
          <a:xfrm>
            <a:off x="3146961" y="564078"/>
            <a:ext cx="808709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rPr>
              <a:t>Process - Continued</a:t>
            </a:r>
          </a:p>
        </p:txBody>
      </p:sp>
      <p:sp>
        <p:nvSpPr>
          <p:cNvPr id="3" name="TextBox 2">
            <a:extLst>
              <a:ext uri="{FF2B5EF4-FFF2-40B4-BE49-F238E27FC236}">
                <a16:creationId xmlns:a16="http://schemas.microsoft.com/office/drawing/2014/main" id="{A19E9E1B-F350-42BD-8041-8B97D0E9015C}"/>
              </a:ext>
            </a:extLst>
          </p:cNvPr>
          <p:cNvSpPr txBox="1"/>
          <p:nvPr/>
        </p:nvSpPr>
        <p:spPr>
          <a:xfrm>
            <a:off x="3044171" y="1467097"/>
            <a:ext cx="7520199" cy="375487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Week </a:t>
            </a:r>
            <a:r>
              <a:rPr lang="en-GB" sz="2000" b="1" dirty="0">
                <a:solidFill>
                  <a:prstClr val="black"/>
                </a:solidFill>
                <a:latin typeface="Calibri" panose="020F0502020204030204"/>
              </a:rPr>
              <a:t>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i="0" u="none" strike="noStrike" kern="1200" cap="none" spc="0" normalizeH="0" baseline="0" noProof="0" dirty="0">
                <a:ln>
                  <a:noFill/>
                </a:ln>
                <a:solidFill>
                  <a:prstClr val="black"/>
                </a:solidFill>
                <a:effectLst/>
                <a:uLnTx/>
                <a:uFillTx/>
                <a:latin typeface="Calibri" panose="020F0502020204030204"/>
                <a:ea typeface="+mn-ea"/>
                <a:cs typeface="+mn-cs"/>
              </a:rPr>
              <a:t>Mon</a:t>
            </a:r>
            <a:r>
              <a:rPr lang="en-GB" sz="2000" dirty="0">
                <a:solidFill>
                  <a:prstClr val="black"/>
                </a:solidFill>
                <a:latin typeface="Calibri" panose="020F0502020204030204"/>
              </a:rPr>
              <a:t>day – Thursday –various meetings with local area leaders </a:t>
            </a:r>
            <a:endParaRPr kumimoji="0" lang="en-GB" sz="20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Monday pm – 2 practitioner meetings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prstClr val="black"/>
                </a:solidFill>
                <a:latin typeface="Calibri" panose="020F0502020204030204"/>
              </a:rPr>
              <a:t>Tuesday am – final practitioner meeting</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i="0" u="none" strike="noStrike" kern="1200" cap="none" spc="0" normalizeH="0" baseline="0" noProof="0" dirty="0">
                <a:ln>
                  <a:noFill/>
                </a:ln>
                <a:solidFill>
                  <a:prstClr val="black"/>
                </a:solidFill>
                <a:effectLst/>
                <a:uLnTx/>
                <a:uFillTx/>
                <a:latin typeface="Calibri" panose="020F0502020204030204"/>
                <a:ea typeface="+mn-ea"/>
                <a:cs typeface="+mn-cs"/>
              </a:rPr>
              <a:t>Tuesday pm – Thursday am Sampling Visits to</a:t>
            </a:r>
          </a:p>
          <a:p>
            <a:pPr marL="742950" lvl="1" indent="-285750">
              <a:buFont typeface="Arial" panose="020B0604020202020204" pitchFamily="34" charset="0"/>
              <a:buChar char="•"/>
            </a:pPr>
            <a:r>
              <a:rPr lang="en-GB" sz="2000" dirty="0">
                <a:solidFill>
                  <a:prstClr val="black"/>
                </a:solidFill>
                <a:latin typeface="Calibri" panose="020F0502020204030204"/>
              </a:rPr>
              <a:t>5 educational settings – </a:t>
            </a:r>
            <a:r>
              <a:rPr lang="en-GB" sz="2000" dirty="0" err="1">
                <a:solidFill>
                  <a:prstClr val="black"/>
                </a:solidFill>
                <a:latin typeface="Calibri" panose="020F0502020204030204"/>
              </a:rPr>
              <a:t>inc</a:t>
            </a:r>
            <a:r>
              <a:rPr lang="en-GB" sz="2000" dirty="0">
                <a:solidFill>
                  <a:prstClr val="black"/>
                </a:solidFill>
                <a:latin typeface="Calibri" panose="020F0502020204030204"/>
              </a:rPr>
              <a:t> a special school,  2 mainstream primary or secondary, an alternative provision, an FE provider</a:t>
            </a:r>
          </a:p>
          <a:p>
            <a:pPr marL="742950" lvl="1" indent="-285750">
              <a:buFont typeface="Arial" panose="020B0604020202020204" pitchFamily="34" charset="0"/>
              <a:buChar char="•"/>
            </a:pPr>
            <a:r>
              <a:rPr lang="en-GB" sz="2000" dirty="0">
                <a:solidFill>
                  <a:prstClr val="black"/>
                </a:solidFill>
                <a:latin typeface="Calibri" panose="020F0502020204030204"/>
              </a:rPr>
              <a:t>5 health providers </a:t>
            </a:r>
            <a:r>
              <a:rPr lang="en-GB" sz="2000" dirty="0" err="1">
                <a:solidFill>
                  <a:prstClr val="black"/>
                </a:solidFill>
                <a:latin typeface="Calibri" panose="020F0502020204030204"/>
              </a:rPr>
              <a:t>eg</a:t>
            </a:r>
            <a:r>
              <a:rPr lang="en-GB" sz="2000" dirty="0">
                <a:solidFill>
                  <a:prstClr val="black"/>
                </a:solidFill>
                <a:latin typeface="Calibri" panose="020F0502020204030204"/>
              </a:rPr>
              <a:t> SALT, Mental Health, GP</a:t>
            </a:r>
          </a:p>
          <a:p>
            <a:pPr marL="742950" lvl="1" indent="-285750">
              <a:buFont typeface="Arial" panose="020B0604020202020204" pitchFamily="34" charset="0"/>
              <a:buChar char="•"/>
            </a:pPr>
            <a:r>
              <a:rPr lang="en-GB" sz="2000" dirty="0">
                <a:solidFill>
                  <a:prstClr val="black"/>
                </a:solidFill>
                <a:latin typeface="Calibri" panose="020F0502020204030204"/>
              </a:rPr>
              <a:t>3 social care teams – likely to include Transitions, Early Help and Children with Disabilities</a:t>
            </a:r>
          </a:p>
          <a:p>
            <a:pPr marL="285750" indent="-285750">
              <a:buFont typeface="Arial" panose="020B0604020202020204" pitchFamily="34" charset="0"/>
              <a:buChar char="•"/>
            </a:pPr>
            <a:r>
              <a:rPr lang="en-GB" sz="2000" dirty="0">
                <a:solidFill>
                  <a:prstClr val="black"/>
                </a:solidFill>
                <a:latin typeface="Calibri" panose="020F0502020204030204"/>
              </a:rPr>
              <a:t>Friday pm – Feedback to local area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4135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570415" y="226621"/>
            <a:ext cx="2419048" cy="2480953"/>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4AA2CBD1-6400-4C44-820F-717AF9E1E30E}"/>
              </a:ext>
            </a:extLst>
          </p:cNvPr>
          <p:cNvSpPr txBox="1"/>
          <p:nvPr/>
        </p:nvSpPr>
        <p:spPr>
          <a:xfrm>
            <a:off x="3156900" y="564078"/>
            <a:ext cx="8087096" cy="830997"/>
          </a:xfrm>
          <a:prstGeom prst="rect">
            <a:avLst/>
          </a:prstGeom>
          <a:noFill/>
        </p:spPr>
        <p:txBody>
          <a:bodyPr wrap="square" rtlCol="0">
            <a:spAutoFit/>
          </a:bodyPr>
          <a:lstStyle/>
          <a:p>
            <a:r>
              <a:rPr lang="en-GB" sz="4800" b="1" dirty="0"/>
              <a:t>How can you help?</a:t>
            </a:r>
          </a:p>
        </p:txBody>
      </p:sp>
      <p:sp>
        <p:nvSpPr>
          <p:cNvPr id="3" name="TextBox 2">
            <a:extLst>
              <a:ext uri="{FF2B5EF4-FFF2-40B4-BE49-F238E27FC236}">
                <a16:creationId xmlns:a16="http://schemas.microsoft.com/office/drawing/2014/main" id="{A19E9E1B-F350-42BD-8041-8B97D0E9015C}"/>
              </a:ext>
            </a:extLst>
          </p:cNvPr>
          <p:cNvSpPr txBox="1"/>
          <p:nvPr/>
        </p:nvSpPr>
        <p:spPr>
          <a:xfrm>
            <a:off x="3072590" y="2427100"/>
            <a:ext cx="7520199" cy="2585323"/>
          </a:xfrm>
          <a:prstGeom prst="rect">
            <a:avLst/>
          </a:prstGeom>
          <a:noFill/>
        </p:spPr>
        <p:txBody>
          <a:bodyPr wrap="square" rtlCol="0">
            <a:spAutoFit/>
          </a:bodyPr>
          <a:lstStyle/>
          <a:p>
            <a:pPr marL="285750" indent="-285750">
              <a:buFont typeface="Arial" panose="020B0604020202020204" pitchFamily="34" charset="0"/>
              <a:buChar char="•"/>
            </a:pPr>
            <a:r>
              <a:rPr lang="en-GB" dirty="0"/>
              <a:t>Surveys – Parents / Professionals / Children and Young People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Case Selection – 6 cases of which 2 will be at SEN Support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Involvement in professional discussion – we will aim to provide an opportunity for the professionals to meet beforehand for a briefing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Setting Visits – at least one mainstream primary or secondary school</a:t>
            </a:r>
          </a:p>
          <a:p>
            <a:endParaRPr lang="en-GB" dirty="0"/>
          </a:p>
        </p:txBody>
      </p:sp>
    </p:spTree>
    <p:extLst>
      <p:ext uri="{BB962C8B-B14F-4D97-AF65-F5344CB8AC3E}">
        <p14:creationId xmlns:p14="http://schemas.microsoft.com/office/powerpoint/2010/main" val="181480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570415" y="226621"/>
            <a:ext cx="2419048" cy="2480953"/>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4AA2CBD1-6400-4C44-820F-717AF9E1E30E}"/>
              </a:ext>
            </a:extLst>
          </p:cNvPr>
          <p:cNvSpPr txBox="1"/>
          <p:nvPr/>
        </p:nvSpPr>
        <p:spPr>
          <a:xfrm>
            <a:off x="3146961" y="564078"/>
            <a:ext cx="808709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800" b="1" dirty="0">
                <a:solidFill>
                  <a:prstClr val="black"/>
                </a:solidFill>
                <a:latin typeface="Calibri" panose="020F0502020204030204"/>
              </a:rPr>
              <a:t>Outcomes?</a:t>
            </a:r>
            <a:endParaRPr kumimoji="0" lang="en-GB" sz="4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4E032176-9DA0-8782-2AE0-C3BCC0F4A52F}"/>
              </a:ext>
            </a:extLst>
          </p:cNvPr>
          <p:cNvGraphicFramePr>
            <a:graphicFrameLocks noGrp="1"/>
          </p:cNvGraphicFramePr>
          <p:nvPr>
            <p:extLst>
              <p:ext uri="{D42A27DB-BD31-4B8C-83A1-F6EECF244321}">
                <p14:modId xmlns:p14="http://schemas.microsoft.com/office/powerpoint/2010/main" val="1119070216"/>
              </p:ext>
            </p:extLst>
          </p:nvPr>
        </p:nvGraphicFramePr>
        <p:xfrm>
          <a:off x="2989463" y="371476"/>
          <a:ext cx="8632122" cy="5351190"/>
        </p:xfrm>
        <a:graphic>
          <a:graphicData uri="http://schemas.openxmlformats.org/drawingml/2006/table">
            <a:tbl>
              <a:tblPr/>
              <a:tblGrid>
                <a:gridCol w="4316061">
                  <a:extLst>
                    <a:ext uri="{9D8B030D-6E8A-4147-A177-3AD203B41FA5}">
                      <a16:colId xmlns:a16="http://schemas.microsoft.com/office/drawing/2014/main" val="3034304751"/>
                    </a:ext>
                  </a:extLst>
                </a:gridCol>
                <a:gridCol w="4316061">
                  <a:extLst>
                    <a:ext uri="{9D8B030D-6E8A-4147-A177-3AD203B41FA5}">
                      <a16:colId xmlns:a16="http://schemas.microsoft.com/office/drawing/2014/main" val="3658438369"/>
                    </a:ext>
                  </a:extLst>
                </a:gridCol>
              </a:tblGrid>
              <a:tr h="679809">
                <a:tc>
                  <a:txBody>
                    <a:bodyPr/>
                    <a:lstStyle/>
                    <a:p>
                      <a:pPr algn="l" fontAlgn="t"/>
                      <a:r>
                        <a:rPr lang="en-GB" sz="2000" b="1" dirty="0">
                          <a:solidFill>
                            <a:srgbClr val="0B0C0C"/>
                          </a:solidFill>
                          <a:effectLst/>
                          <a:latin typeface="GDS Transport"/>
                        </a:rPr>
                        <a:t>Inspection outcome</a:t>
                      </a:r>
                    </a:p>
                  </a:txBody>
                  <a:tcPr marL="42941" marR="89460" marT="44730" marB="44730">
                    <a:lnL>
                      <a:noFill/>
                    </a:lnL>
                    <a:lnR>
                      <a:noFill/>
                    </a:lnR>
                    <a:lnT>
                      <a:noFill/>
                    </a:lnT>
                    <a:lnB w="9525" cap="flat" cmpd="sng" algn="ctr">
                      <a:solidFill>
                        <a:srgbClr val="B1B4B6"/>
                      </a:solidFill>
                      <a:prstDash val="solid"/>
                      <a:round/>
                      <a:headEnd type="none" w="med" len="med"/>
                      <a:tailEnd type="none" w="med" len="med"/>
                    </a:lnB>
                    <a:solidFill>
                      <a:srgbClr val="FFFFFF"/>
                    </a:solidFill>
                  </a:tcPr>
                </a:tc>
                <a:tc>
                  <a:txBody>
                    <a:bodyPr/>
                    <a:lstStyle/>
                    <a:p>
                      <a:pPr algn="l" fontAlgn="t"/>
                      <a:r>
                        <a:rPr lang="en-GB" sz="2000" b="1" dirty="0">
                          <a:solidFill>
                            <a:srgbClr val="0B0C0C"/>
                          </a:solidFill>
                          <a:effectLst/>
                          <a:latin typeface="GDS Transport"/>
                        </a:rPr>
                        <a:t>Subsequent meetings and inspection activities</a:t>
                      </a:r>
                    </a:p>
                  </a:txBody>
                  <a:tcPr marL="42941" marR="42941" marT="44730" marB="44730">
                    <a:lnL>
                      <a:noFill/>
                    </a:lnL>
                    <a:lnR>
                      <a:noFill/>
                    </a:lnR>
                    <a:lnT>
                      <a:noFill/>
                    </a:lnT>
                    <a:lnB w="9525"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452602409"/>
                  </a:ext>
                </a:extLst>
              </a:tr>
              <a:tr h="1409910">
                <a:tc>
                  <a:txBody>
                    <a:bodyPr/>
                    <a:lstStyle/>
                    <a:p>
                      <a:pPr algn="l" fontAlgn="t"/>
                      <a:r>
                        <a:rPr lang="en-GB" sz="1600" b="1" dirty="0">
                          <a:solidFill>
                            <a:srgbClr val="0B0C0C"/>
                          </a:solidFill>
                          <a:effectLst/>
                          <a:latin typeface="GDS Transport"/>
                        </a:rPr>
                        <a:t>The local area partnership’s SEND arrangements typically lead to positive experiences and outcomes for children and young people with SEND. The local area partnership is taking action where improvements are needed.</a:t>
                      </a:r>
                    </a:p>
                  </a:txBody>
                  <a:tcPr marL="42941" marR="89460"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tc>
                  <a:txBody>
                    <a:bodyPr/>
                    <a:lstStyle/>
                    <a:p>
                      <a:pPr fontAlgn="t"/>
                      <a:r>
                        <a:rPr lang="en-GB" sz="1600">
                          <a:effectLst/>
                        </a:rPr>
                        <a:t>Engagement meetings</a:t>
                      </a:r>
                      <a:br>
                        <a:rPr lang="en-GB" sz="1600">
                          <a:effectLst/>
                        </a:rPr>
                      </a:br>
                      <a:br>
                        <a:rPr lang="en-GB" sz="1600">
                          <a:effectLst/>
                        </a:rPr>
                      </a:br>
                      <a:r>
                        <a:rPr lang="en-GB" sz="1600">
                          <a:effectLst/>
                        </a:rPr>
                        <a:t>Full inspection usually within 5 years</a:t>
                      </a:r>
                    </a:p>
                  </a:txBody>
                  <a:tcPr marL="42941" marR="42941"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597257589"/>
                  </a:ext>
                </a:extLst>
              </a:tr>
              <a:tr h="1272621">
                <a:tc>
                  <a:txBody>
                    <a:bodyPr/>
                    <a:lstStyle/>
                    <a:p>
                      <a:pPr algn="l" fontAlgn="t"/>
                      <a:r>
                        <a:rPr lang="en-GB" sz="1600" b="1" dirty="0">
                          <a:solidFill>
                            <a:srgbClr val="0B0C0C"/>
                          </a:solidFill>
                          <a:effectLst/>
                          <a:latin typeface="GDS Transport"/>
                        </a:rPr>
                        <a:t>The local area partnership’s arrangements lead to inconsistent experiences and outcomes for children and young people with SEND. The local area partnership must work jointly to make improvements.</a:t>
                      </a:r>
                    </a:p>
                  </a:txBody>
                  <a:tcPr marL="42941" marR="89460"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tc>
                  <a:txBody>
                    <a:bodyPr/>
                    <a:lstStyle/>
                    <a:p>
                      <a:pPr fontAlgn="t"/>
                      <a:r>
                        <a:rPr lang="en-GB" sz="1600">
                          <a:effectLst/>
                        </a:rPr>
                        <a:t>Engagement meetings</a:t>
                      </a:r>
                      <a:br>
                        <a:rPr lang="en-GB" sz="1600">
                          <a:effectLst/>
                        </a:rPr>
                      </a:br>
                      <a:br>
                        <a:rPr lang="en-GB" sz="1600">
                          <a:effectLst/>
                        </a:rPr>
                      </a:br>
                      <a:r>
                        <a:rPr lang="en-GB" sz="1600">
                          <a:effectLst/>
                        </a:rPr>
                        <a:t>Full inspection usually within 3 years</a:t>
                      </a:r>
                    </a:p>
                  </a:txBody>
                  <a:tcPr marL="42941" marR="42941"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3410031563"/>
                  </a:ext>
                </a:extLst>
              </a:tr>
              <a:tr h="1933560">
                <a:tc>
                  <a:txBody>
                    <a:bodyPr/>
                    <a:lstStyle/>
                    <a:p>
                      <a:pPr algn="l" fontAlgn="t"/>
                      <a:r>
                        <a:rPr lang="en-GB" sz="1600" b="1">
                          <a:solidFill>
                            <a:srgbClr val="0B0C0C"/>
                          </a:solidFill>
                          <a:effectLst/>
                          <a:latin typeface="GDS Transport"/>
                        </a:rPr>
                        <a:t>There are widespread and/or systemic failings leading to significant concerns about the experiences and outcomes of children and young people with SEND, which the local area partnership must address urgently.</a:t>
                      </a:r>
                    </a:p>
                  </a:txBody>
                  <a:tcPr marL="42941" marR="89460"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tc>
                  <a:txBody>
                    <a:bodyPr/>
                    <a:lstStyle/>
                    <a:p>
                      <a:pPr fontAlgn="t"/>
                      <a:r>
                        <a:rPr lang="en-GB" sz="1600" dirty="0">
                          <a:effectLst/>
                        </a:rPr>
                        <a:t>Engagement meetings</a:t>
                      </a:r>
                      <a:br>
                        <a:rPr lang="en-GB" sz="1600" dirty="0">
                          <a:effectLst/>
                        </a:rPr>
                      </a:br>
                      <a:r>
                        <a:rPr lang="en-GB" sz="1600" dirty="0">
                          <a:effectLst/>
                        </a:rPr>
                        <a:t>Submission of priority action plan (area SEND)</a:t>
                      </a:r>
                      <a:br>
                        <a:rPr lang="en-GB" sz="1600" dirty="0">
                          <a:effectLst/>
                        </a:rPr>
                      </a:br>
                      <a:r>
                        <a:rPr lang="en-GB" sz="1600" dirty="0">
                          <a:effectLst/>
                        </a:rPr>
                        <a:t>Monitoring inspection usually within 18 months of the publication of the full inspection report</a:t>
                      </a:r>
                      <a:br>
                        <a:rPr lang="en-GB" sz="1600" dirty="0">
                          <a:effectLst/>
                        </a:rPr>
                      </a:br>
                      <a:r>
                        <a:rPr lang="en-GB" sz="1600" dirty="0">
                          <a:effectLst/>
                        </a:rPr>
                        <a:t>Full reinspection usually within 3 years</a:t>
                      </a:r>
                    </a:p>
                  </a:txBody>
                  <a:tcPr marL="42941" marR="42941" marT="44730" marB="44730">
                    <a:lnL>
                      <a:noFill/>
                    </a:lnL>
                    <a:lnR>
                      <a:noFill/>
                    </a:lnR>
                    <a:lnT w="9525" cap="flat" cmpd="sng" algn="ctr">
                      <a:solidFill>
                        <a:srgbClr val="B1B4B6"/>
                      </a:solidFill>
                      <a:prstDash val="solid"/>
                      <a:round/>
                      <a:headEnd type="none" w="med" len="med"/>
                      <a:tailEnd type="none" w="med" len="med"/>
                    </a:lnT>
                    <a:lnB w="9525" cap="flat" cmpd="sng" algn="ctr">
                      <a:solidFill>
                        <a:srgbClr val="B1B4B6"/>
                      </a:solidFill>
                      <a:prstDash val="solid"/>
                      <a:round/>
                      <a:headEnd type="none" w="med" len="med"/>
                      <a:tailEnd type="none" w="med" len="med"/>
                    </a:lnB>
                    <a:solidFill>
                      <a:srgbClr val="FFFFFF"/>
                    </a:solidFill>
                  </a:tcPr>
                </a:tc>
                <a:extLst>
                  <a:ext uri="{0D108BD9-81ED-4DB2-BD59-A6C34878D82A}">
                    <a16:rowId xmlns:a16="http://schemas.microsoft.com/office/drawing/2014/main" val="1502329404"/>
                  </a:ext>
                </a:extLst>
              </a:tr>
            </a:tbl>
          </a:graphicData>
        </a:graphic>
      </p:graphicFrame>
    </p:spTree>
    <p:extLst>
      <p:ext uri="{BB962C8B-B14F-4D97-AF65-F5344CB8AC3E}">
        <p14:creationId xmlns:p14="http://schemas.microsoft.com/office/powerpoint/2010/main" val="192872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B322448-34BA-314B-88CC-D7C51643CCA9}"/>
              </a:ext>
            </a:extLst>
          </p:cNvPr>
          <p:cNvPicPr>
            <a:picLocks noChangeAspect="1"/>
          </p:cNvPicPr>
          <p:nvPr/>
        </p:nvPicPr>
        <p:blipFill>
          <a:blip r:embed="rId3"/>
          <a:stretch>
            <a:fillRect/>
          </a:stretch>
        </p:blipFill>
        <p:spPr>
          <a:xfrm>
            <a:off x="234372" y="119743"/>
            <a:ext cx="2932215" cy="2932215"/>
          </a:xfrm>
          <a:prstGeom prst="rect">
            <a:avLst/>
          </a:prstGeom>
        </p:spPr>
      </p:pic>
      <p:sp>
        <p:nvSpPr>
          <p:cNvPr id="7" name="Rectangle 6">
            <a:extLst>
              <a:ext uri="{FF2B5EF4-FFF2-40B4-BE49-F238E27FC236}">
                <a16:creationId xmlns:a16="http://schemas.microsoft.com/office/drawing/2014/main" id="{56A23626-C678-5544-A6AC-836C4340F543}"/>
              </a:ext>
            </a:extLst>
          </p:cNvPr>
          <p:cNvSpPr/>
          <p:nvPr/>
        </p:nvSpPr>
        <p:spPr>
          <a:xfrm>
            <a:off x="0" y="5791200"/>
            <a:ext cx="12192000" cy="1066800"/>
          </a:xfrm>
          <a:prstGeom prst="rect">
            <a:avLst/>
          </a:prstGeom>
          <a:solidFill>
            <a:srgbClr val="242C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30D2EBB-B37E-0940-BB11-2AF9E40D4A1B}"/>
              </a:ext>
            </a:extLst>
          </p:cNvPr>
          <p:cNvPicPr>
            <a:picLocks noChangeAspect="1"/>
          </p:cNvPicPr>
          <p:nvPr/>
        </p:nvPicPr>
        <p:blipFill>
          <a:blip r:embed="rId4"/>
          <a:stretch>
            <a:fillRect/>
          </a:stretch>
        </p:blipFill>
        <p:spPr>
          <a:xfrm>
            <a:off x="570415" y="6150429"/>
            <a:ext cx="1345472" cy="373742"/>
          </a:xfrm>
          <a:prstGeom prst="rect">
            <a:avLst/>
          </a:prstGeom>
        </p:spPr>
      </p:pic>
      <p:pic>
        <p:nvPicPr>
          <p:cNvPr id="9" name="Picture 8">
            <a:extLst>
              <a:ext uri="{FF2B5EF4-FFF2-40B4-BE49-F238E27FC236}">
                <a16:creationId xmlns:a16="http://schemas.microsoft.com/office/drawing/2014/main" id="{ED6BEC4C-8D5B-0A48-89EF-F58F2BC5E141}"/>
              </a:ext>
            </a:extLst>
          </p:cNvPr>
          <p:cNvPicPr>
            <a:picLocks noChangeAspect="1"/>
          </p:cNvPicPr>
          <p:nvPr/>
        </p:nvPicPr>
        <p:blipFill>
          <a:blip r:embed="rId5"/>
          <a:stretch>
            <a:fillRect/>
          </a:stretch>
        </p:blipFill>
        <p:spPr>
          <a:xfrm>
            <a:off x="10140456" y="6046779"/>
            <a:ext cx="1467343" cy="511864"/>
          </a:xfrm>
          <a:prstGeom prst="rect">
            <a:avLst/>
          </a:prstGeom>
        </p:spPr>
      </p:pic>
      <p:sp>
        <p:nvSpPr>
          <p:cNvPr id="2" name="TextBox 1">
            <a:extLst>
              <a:ext uri="{FF2B5EF4-FFF2-40B4-BE49-F238E27FC236}">
                <a16:creationId xmlns:a16="http://schemas.microsoft.com/office/drawing/2014/main" id="{AE0A8BDC-BA1E-4300-9FFE-929AC5B1CAF9}"/>
              </a:ext>
            </a:extLst>
          </p:cNvPr>
          <p:cNvSpPr txBox="1"/>
          <p:nvPr/>
        </p:nvSpPr>
        <p:spPr>
          <a:xfrm>
            <a:off x="3051958" y="1520043"/>
            <a:ext cx="7822169" cy="1323439"/>
          </a:xfrm>
          <a:prstGeom prst="rect">
            <a:avLst/>
          </a:prstGeom>
          <a:noFill/>
        </p:spPr>
        <p:txBody>
          <a:bodyPr wrap="square" rtlCol="0">
            <a:spAutoFit/>
          </a:bodyPr>
          <a:lstStyle/>
          <a:p>
            <a:endParaRPr lang="en-GB" sz="4000" dirty="0"/>
          </a:p>
          <a:p>
            <a:r>
              <a:rPr lang="en-GB" sz="4000" dirty="0"/>
              <a:t>Any Questions??</a:t>
            </a:r>
          </a:p>
        </p:txBody>
      </p:sp>
    </p:spTree>
    <p:extLst>
      <p:ext uri="{BB962C8B-B14F-4D97-AF65-F5344CB8AC3E}">
        <p14:creationId xmlns:p14="http://schemas.microsoft.com/office/powerpoint/2010/main" val="643684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440</Words>
  <Application>Microsoft Office PowerPoint</Application>
  <PresentationFormat>Widescreen</PresentationFormat>
  <Paragraphs>64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GDS Transport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Hay</dc:creator>
  <cp:lastModifiedBy>Deborah Mason</cp:lastModifiedBy>
  <cp:revision>42</cp:revision>
  <cp:lastPrinted>2023-03-27T11:30:53Z</cp:lastPrinted>
  <dcterms:created xsi:type="dcterms:W3CDTF">2021-11-23T13:54:19Z</dcterms:created>
  <dcterms:modified xsi:type="dcterms:W3CDTF">2023-03-27T11:45:23Z</dcterms:modified>
</cp:coreProperties>
</file>