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sldIdLst>
    <p:sldId id="257" r:id="rId2"/>
    <p:sldId id="258" r:id="rId3"/>
    <p:sldId id="285" r:id="rId4"/>
    <p:sldId id="284" r:id="rId5"/>
    <p:sldId id="295" r:id="rId6"/>
    <p:sldId id="294" r:id="rId7"/>
    <p:sldId id="260" r:id="rId8"/>
    <p:sldId id="261" r:id="rId9"/>
    <p:sldId id="291" r:id="rId10"/>
    <p:sldId id="292" r:id="rId11"/>
    <p:sldId id="293" r:id="rId12"/>
    <p:sldId id="267" r:id="rId13"/>
    <p:sldId id="298" r:id="rId14"/>
    <p:sldId id="299" r:id="rId15"/>
    <p:sldId id="296" r:id="rId16"/>
    <p:sldId id="297" r:id="rId17"/>
    <p:sldId id="281" r:id="rId18"/>
    <p:sldId id="279" r:id="rId19"/>
    <p:sldId id="300" r:id="rId20"/>
    <p:sldId id="302" r:id="rId21"/>
    <p:sldId id="304" r:id="rId22"/>
    <p:sldId id="305" r:id="rId23"/>
    <p:sldId id="306" r:id="rId24"/>
    <p:sldId id="301" r:id="rId25"/>
    <p:sldId id="303" r:id="rId26"/>
    <p:sldId id="288" r:id="rId27"/>
    <p:sldId id="289" r:id="rId28"/>
    <p:sldId id="290" r:id="rId29"/>
    <p:sldId id="282" r:id="rId30"/>
    <p:sldId id="287" r:id="rId31"/>
    <p:sldId id="286" r:id="rId32"/>
    <p:sldId id="283"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0" d="100"/>
          <a:sy n="90" d="100"/>
        </p:scale>
        <p:origin x="84"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E9DB4A-7BDE-4CCF-A6DE-1E9141A1DDC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B890BC1-1A5F-4A91-9EAB-158287777825}">
      <dgm:prSet/>
      <dgm:spPr/>
      <dgm:t>
        <a:bodyPr/>
        <a:lstStyle/>
        <a:p>
          <a:pPr>
            <a:lnSpc>
              <a:spcPct val="100000"/>
            </a:lnSpc>
          </a:pPr>
          <a:r>
            <a:rPr lang="en-GB"/>
            <a:t>If you can, mobile phones off please</a:t>
          </a:r>
          <a:endParaRPr lang="en-US"/>
        </a:p>
      </dgm:t>
    </dgm:pt>
    <dgm:pt modelId="{258594C6-2AF2-4A4D-9F18-65E3D476C237}" type="parTrans" cxnId="{6553D91D-BA00-4481-BE70-AC369F54FB1B}">
      <dgm:prSet/>
      <dgm:spPr/>
      <dgm:t>
        <a:bodyPr/>
        <a:lstStyle/>
        <a:p>
          <a:endParaRPr lang="en-US"/>
        </a:p>
      </dgm:t>
    </dgm:pt>
    <dgm:pt modelId="{4B08A93B-44B9-4C06-B79A-C6EC95177B8C}" type="sibTrans" cxnId="{6553D91D-BA00-4481-BE70-AC369F54FB1B}">
      <dgm:prSet/>
      <dgm:spPr/>
      <dgm:t>
        <a:bodyPr/>
        <a:lstStyle/>
        <a:p>
          <a:endParaRPr lang="en-US"/>
        </a:p>
      </dgm:t>
    </dgm:pt>
    <dgm:pt modelId="{A442659D-74E3-45A8-B697-86764A8C60F2}">
      <dgm:prSet/>
      <dgm:spPr/>
      <dgm:t>
        <a:bodyPr/>
        <a:lstStyle/>
        <a:p>
          <a:pPr>
            <a:lnSpc>
              <a:spcPct val="100000"/>
            </a:lnSpc>
          </a:pPr>
          <a:r>
            <a:rPr lang="en-GB"/>
            <a:t>Your attention</a:t>
          </a:r>
          <a:endParaRPr lang="en-US"/>
        </a:p>
      </dgm:t>
    </dgm:pt>
    <dgm:pt modelId="{0E57F654-27EA-437B-9948-18C9A01D7C52}" type="parTrans" cxnId="{E6469F77-56BB-4D92-9791-10E183239766}">
      <dgm:prSet/>
      <dgm:spPr/>
      <dgm:t>
        <a:bodyPr/>
        <a:lstStyle/>
        <a:p>
          <a:endParaRPr lang="en-US"/>
        </a:p>
      </dgm:t>
    </dgm:pt>
    <dgm:pt modelId="{11040805-FA24-4BB8-ABEB-4A24E57416F4}" type="sibTrans" cxnId="{E6469F77-56BB-4D92-9791-10E183239766}">
      <dgm:prSet/>
      <dgm:spPr/>
      <dgm:t>
        <a:bodyPr/>
        <a:lstStyle/>
        <a:p>
          <a:endParaRPr lang="en-US"/>
        </a:p>
      </dgm:t>
    </dgm:pt>
    <dgm:pt modelId="{AE70C5F9-0392-4AA0-809D-ABF2886138D6}">
      <dgm:prSet/>
      <dgm:spPr/>
      <dgm:t>
        <a:bodyPr/>
        <a:lstStyle/>
        <a:p>
          <a:pPr>
            <a:lnSpc>
              <a:spcPct val="100000"/>
            </a:lnSpc>
          </a:pPr>
          <a:r>
            <a:rPr lang="en-GB"/>
            <a:t>Misery is optional</a:t>
          </a:r>
          <a:endParaRPr lang="en-US"/>
        </a:p>
      </dgm:t>
    </dgm:pt>
    <dgm:pt modelId="{5AAB8603-2626-4ED0-A03D-F265D6A457B7}" type="parTrans" cxnId="{0A6750B6-857B-4E94-814C-71C7DE15AA29}">
      <dgm:prSet/>
      <dgm:spPr/>
      <dgm:t>
        <a:bodyPr/>
        <a:lstStyle/>
        <a:p>
          <a:endParaRPr lang="en-US"/>
        </a:p>
      </dgm:t>
    </dgm:pt>
    <dgm:pt modelId="{F4A2B667-E01D-41A4-BFC6-D9C34514C283}" type="sibTrans" cxnId="{0A6750B6-857B-4E94-814C-71C7DE15AA29}">
      <dgm:prSet/>
      <dgm:spPr/>
      <dgm:t>
        <a:bodyPr/>
        <a:lstStyle/>
        <a:p>
          <a:endParaRPr lang="en-US"/>
        </a:p>
      </dgm:t>
    </dgm:pt>
    <dgm:pt modelId="{C026BB80-5939-4334-BBB5-BAF5B407FB1A}">
      <dgm:prSet/>
      <dgm:spPr/>
      <dgm:t>
        <a:bodyPr/>
        <a:lstStyle/>
        <a:p>
          <a:pPr>
            <a:lnSpc>
              <a:spcPct val="100000"/>
            </a:lnSpc>
          </a:pPr>
          <a:r>
            <a:rPr lang="en-GB"/>
            <a:t>Add anything in chat</a:t>
          </a:r>
          <a:endParaRPr lang="en-US"/>
        </a:p>
      </dgm:t>
    </dgm:pt>
    <dgm:pt modelId="{0B47E3A6-8E6F-48A4-8384-797D93B89351}" type="parTrans" cxnId="{9E4743A7-6B64-4375-AF75-F30A28EB6CEC}">
      <dgm:prSet/>
      <dgm:spPr/>
      <dgm:t>
        <a:bodyPr/>
        <a:lstStyle/>
        <a:p>
          <a:endParaRPr lang="en-US"/>
        </a:p>
      </dgm:t>
    </dgm:pt>
    <dgm:pt modelId="{896B9B21-3D33-417D-98B3-334325E65339}" type="sibTrans" cxnId="{9E4743A7-6B64-4375-AF75-F30A28EB6CEC}">
      <dgm:prSet/>
      <dgm:spPr/>
      <dgm:t>
        <a:bodyPr/>
        <a:lstStyle/>
        <a:p>
          <a:endParaRPr lang="en-US"/>
        </a:p>
      </dgm:t>
    </dgm:pt>
    <dgm:pt modelId="{16D2A754-2DB2-41B8-A387-553B7C48E4C5}">
      <dgm:prSet/>
      <dgm:spPr/>
      <dgm:t>
        <a:bodyPr/>
        <a:lstStyle/>
        <a:p>
          <a:pPr>
            <a:lnSpc>
              <a:spcPct val="100000"/>
            </a:lnSpc>
          </a:pPr>
          <a:r>
            <a:rPr lang="en-GB"/>
            <a:t>Ask any questions along the way</a:t>
          </a:r>
          <a:endParaRPr lang="en-US"/>
        </a:p>
      </dgm:t>
    </dgm:pt>
    <dgm:pt modelId="{7A6EFD1C-B6F4-4140-8AA4-A01CFC7EBF7F}" type="parTrans" cxnId="{AF86B0D8-DB58-4C4B-A8C2-299992111399}">
      <dgm:prSet/>
      <dgm:spPr/>
      <dgm:t>
        <a:bodyPr/>
        <a:lstStyle/>
        <a:p>
          <a:endParaRPr lang="en-US"/>
        </a:p>
      </dgm:t>
    </dgm:pt>
    <dgm:pt modelId="{CE092BCC-11B6-4C12-B647-4FD5F647F4AD}" type="sibTrans" cxnId="{AF86B0D8-DB58-4C4B-A8C2-299992111399}">
      <dgm:prSet/>
      <dgm:spPr/>
      <dgm:t>
        <a:bodyPr/>
        <a:lstStyle/>
        <a:p>
          <a:endParaRPr lang="en-US"/>
        </a:p>
      </dgm:t>
    </dgm:pt>
    <dgm:pt modelId="{001774CF-FD21-4051-B79E-E22EA82346D5}" type="pres">
      <dgm:prSet presAssocID="{74E9DB4A-7BDE-4CCF-A6DE-1E9141A1DDCE}" presName="root" presStyleCnt="0">
        <dgm:presLayoutVars>
          <dgm:dir/>
          <dgm:resizeHandles val="exact"/>
        </dgm:presLayoutVars>
      </dgm:prSet>
      <dgm:spPr/>
    </dgm:pt>
    <dgm:pt modelId="{F76E39F4-EAF8-4B64-9E2C-B9216E6AF33F}" type="pres">
      <dgm:prSet presAssocID="{CB890BC1-1A5F-4A91-9EAB-158287777825}" presName="compNode" presStyleCnt="0"/>
      <dgm:spPr/>
    </dgm:pt>
    <dgm:pt modelId="{C9239AAE-F258-403B-9137-87857134CE24}" type="pres">
      <dgm:prSet presAssocID="{CB890BC1-1A5F-4A91-9EAB-15828777782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4C3DF046-772E-494C-B173-91B1716FF6BB}" type="pres">
      <dgm:prSet presAssocID="{CB890BC1-1A5F-4A91-9EAB-158287777825}" presName="spaceRect" presStyleCnt="0"/>
      <dgm:spPr/>
    </dgm:pt>
    <dgm:pt modelId="{3191D94D-8D45-434D-AED3-EBD833A3F705}" type="pres">
      <dgm:prSet presAssocID="{CB890BC1-1A5F-4A91-9EAB-158287777825}" presName="textRect" presStyleLbl="revTx" presStyleIdx="0" presStyleCnt="5">
        <dgm:presLayoutVars>
          <dgm:chMax val="1"/>
          <dgm:chPref val="1"/>
        </dgm:presLayoutVars>
      </dgm:prSet>
      <dgm:spPr/>
    </dgm:pt>
    <dgm:pt modelId="{07CAC0F5-66FD-4974-B4D8-7C3763D1BDF6}" type="pres">
      <dgm:prSet presAssocID="{4B08A93B-44B9-4C06-B79A-C6EC95177B8C}" presName="sibTrans" presStyleCnt="0"/>
      <dgm:spPr/>
    </dgm:pt>
    <dgm:pt modelId="{7FAC2EDF-FA53-4331-9E67-9F906FB0156F}" type="pres">
      <dgm:prSet presAssocID="{A442659D-74E3-45A8-B697-86764A8C60F2}" presName="compNode" presStyleCnt="0"/>
      <dgm:spPr/>
    </dgm:pt>
    <dgm:pt modelId="{CFB34C71-101F-4FE1-B41A-A36F83842753}" type="pres">
      <dgm:prSet presAssocID="{A442659D-74E3-45A8-B697-86764A8C60F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3A79E077-9CFE-4A57-A68B-038076AF477A}" type="pres">
      <dgm:prSet presAssocID="{A442659D-74E3-45A8-B697-86764A8C60F2}" presName="spaceRect" presStyleCnt="0"/>
      <dgm:spPr/>
    </dgm:pt>
    <dgm:pt modelId="{845855D1-FDC1-4EF5-859E-D0124025A8D0}" type="pres">
      <dgm:prSet presAssocID="{A442659D-74E3-45A8-B697-86764A8C60F2}" presName="textRect" presStyleLbl="revTx" presStyleIdx="1" presStyleCnt="5">
        <dgm:presLayoutVars>
          <dgm:chMax val="1"/>
          <dgm:chPref val="1"/>
        </dgm:presLayoutVars>
      </dgm:prSet>
      <dgm:spPr/>
    </dgm:pt>
    <dgm:pt modelId="{04937A4D-CD8A-4C08-95FE-5C5993F162F1}" type="pres">
      <dgm:prSet presAssocID="{11040805-FA24-4BB8-ABEB-4A24E57416F4}" presName="sibTrans" presStyleCnt="0"/>
      <dgm:spPr/>
    </dgm:pt>
    <dgm:pt modelId="{2D568974-1B9A-46E5-8974-4E2D62423A06}" type="pres">
      <dgm:prSet presAssocID="{AE70C5F9-0392-4AA0-809D-ABF2886138D6}" presName="compNode" presStyleCnt="0"/>
      <dgm:spPr/>
    </dgm:pt>
    <dgm:pt modelId="{627C7754-6345-4CE7-B32F-75635DBD0F7E}" type="pres">
      <dgm:prSet presAssocID="{AE70C5F9-0392-4AA0-809D-ABF2886138D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rying Face with Solid Fill"/>
        </a:ext>
      </dgm:extLst>
    </dgm:pt>
    <dgm:pt modelId="{50CCF928-B61D-4AB6-8E5B-6E617E8CDAE3}" type="pres">
      <dgm:prSet presAssocID="{AE70C5F9-0392-4AA0-809D-ABF2886138D6}" presName="spaceRect" presStyleCnt="0"/>
      <dgm:spPr/>
    </dgm:pt>
    <dgm:pt modelId="{C0EE640A-8D91-4693-A026-091C951B2EA1}" type="pres">
      <dgm:prSet presAssocID="{AE70C5F9-0392-4AA0-809D-ABF2886138D6}" presName="textRect" presStyleLbl="revTx" presStyleIdx="2" presStyleCnt="5">
        <dgm:presLayoutVars>
          <dgm:chMax val="1"/>
          <dgm:chPref val="1"/>
        </dgm:presLayoutVars>
      </dgm:prSet>
      <dgm:spPr/>
    </dgm:pt>
    <dgm:pt modelId="{EBE70D86-2C41-41C4-A51D-717451CFC872}" type="pres">
      <dgm:prSet presAssocID="{F4A2B667-E01D-41A4-BFC6-D9C34514C283}" presName="sibTrans" presStyleCnt="0"/>
      <dgm:spPr/>
    </dgm:pt>
    <dgm:pt modelId="{B6421F92-B74A-4562-9BF8-3AAE74216119}" type="pres">
      <dgm:prSet presAssocID="{C026BB80-5939-4334-BBB5-BAF5B407FB1A}" presName="compNode" presStyleCnt="0"/>
      <dgm:spPr/>
    </dgm:pt>
    <dgm:pt modelId="{6B85ADC5-46CE-46E1-9F45-89DABCECE403}" type="pres">
      <dgm:prSet presAssocID="{C026BB80-5939-4334-BBB5-BAF5B407FB1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2A419A93-236C-42BA-906B-1DF06D9F758B}" type="pres">
      <dgm:prSet presAssocID="{C026BB80-5939-4334-BBB5-BAF5B407FB1A}" presName="spaceRect" presStyleCnt="0"/>
      <dgm:spPr/>
    </dgm:pt>
    <dgm:pt modelId="{0CF83F97-F063-41C9-AA07-7BDB87E4F8E6}" type="pres">
      <dgm:prSet presAssocID="{C026BB80-5939-4334-BBB5-BAF5B407FB1A}" presName="textRect" presStyleLbl="revTx" presStyleIdx="3" presStyleCnt="5">
        <dgm:presLayoutVars>
          <dgm:chMax val="1"/>
          <dgm:chPref val="1"/>
        </dgm:presLayoutVars>
      </dgm:prSet>
      <dgm:spPr/>
    </dgm:pt>
    <dgm:pt modelId="{F0396AFB-FBE5-4BE6-B8C7-128EE5044F72}" type="pres">
      <dgm:prSet presAssocID="{896B9B21-3D33-417D-98B3-334325E65339}" presName="sibTrans" presStyleCnt="0"/>
      <dgm:spPr/>
    </dgm:pt>
    <dgm:pt modelId="{CBF928F1-FE9A-47FB-A5D7-AEF5F66D84E0}" type="pres">
      <dgm:prSet presAssocID="{16D2A754-2DB2-41B8-A387-553B7C48E4C5}" presName="compNode" presStyleCnt="0"/>
      <dgm:spPr/>
    </dgm:pt>
    <dgm:pt modelId="{8ADB099A-AA67-4521-BDC4-35B3D86D779F}" type="pres">
      <dgm:prSet presAssocID="{16D2A754-2DB2-41B8-A387-553B7C48E4C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lp"/>
        </a:ext>
      </dgm:extLst>
    </dgm:pt>
    <dgm:pt modelId="{37044EE0-8C6D-489E-8E4C-33ABB8F8CDA9}" type="pres">
      <dgm:prSet presAssocID="{16D2A754-2DB2-41B8-A387-553B7C48E4C5}" presName="spaceRect" presStyleCnt="0"/>
      <dgm:spPr/>
    </dgm:pt>
    <dgm:pt modelId="{9086188D-FAB0-460E-8C22-A27233BD6F72}" type="pres">
      <dgm:prSet presAssocID="{16D2A754-2DB2-41B8-A387-553B7C48E4C5}" presName="textRect" presStyleLbl="revTx" presStyleIdx="4" presStyleCnt="5">
        <dgm:presLayoutVars>
          <dgm:chMax val="1"/>
          <dgm:chPref val="1"/>
        </dgm:presLayoutVars>
      </dgm:prSet>
      <dgm:spPr/>
    </dgm:pt>
  </dgm:ptLst>
  <dgm:cxnLst>
    <dgm:cxn modelId="{FDA9EC12-E4BE-4DCA-BB3F-D7269EA3824E}" type="presOf" srcId="{74E9DB4A-7BDE-4CCF-A6DE-1E9141A1DDCE}" destId="{001774CF-FD21-4051-B79E-E22EA82346D5}" srcOrd="0" destOrd="0" presId="urn:microsoft.com/office/officeart/2018/2/layout/IconLabelList"/>
    <dgm:cxn modelId="{6553D91D-BA00-4481-BE70-AC369F54FB1B}" srcId="{74E9DB4A-7BDE-4CCF-A6DE-1E9141A1DDCE}" destId="{CB890BC1-1A5F-4A91-9EAB-158287777825}" srcOrd="0" destOrd="0" parTransId="{258594C6-2AF2-4A4D-9F18-65E3D476C237}" sibTransId="{4B08A93B-44B9-4C06-B79A-C6EC95177B8C}"/>
    <dgm:cxn modelId="{23048276-4A5C-4E98-9EC1-0A45D6E56DB1}" type="presOf" srcId="{A442659D-74E3-45A8-B697-86764A8C60F2}" destId="{845855D1-FDC1-4EF5-859E-D0124025A8D0}" srcOrd="0" destOrd="0" presId="urn:microsoft.com/office/officeart/2018/2/layout/IconLabelList"/>
    <dgm:cxn modelId="{E6469F77-56BB-4D92-9791-10E183239766}" srcId="{74E9DB4A-7BDE-4CCF-A6DE-1E9141A1DDCE}" destId="{A442659D-74E3-45A8-B697-86764A8C60F2}" srcOrd="1" destOrd="0" parTransId="{0E57F654-27EA-437B-9948-18C9A01D7C52}" sibTransId="{11040805-FA24-4BB8-ABEB-4A24E57416F4}"/>
    <dgm:cxn modelId="{4C14DF83-92C4-4D7F-8229-5EA2A54048F3}" type="presOf" srcId="{CB890BC1-1A5F-4A91-9EAB-158287777825}" destId="{3191D94D-8D45-434D-AED3-EBD833A3F705}" srcOrd="0" destOrd="0" presId="urn:microsoft.com/office/officeart/2018/2/layout/IconLabelList"/>
    <dgm:cxn modelId="{9E4743A7-6B64-4375-AF75-F30A28EB6CEC}" srcId="{74E9DB4A-7BDE-4CCF-A6DE-1E9141A1DDCE}" destId="{C026BB80-5939-4334-BBB5-BAF5B407FB1A}" srcOrd="3" destOrd="0" parTransId="{0B47E3A6-8E6F-48A4-8384-797D93B89351}" sibTransId="{896B9B21-3D33-417D-98B3-334325E65339}"/>
    <dgm:cxn modelId="{0A6750B6-857B-4E94-814C-71C7DE15AA29}" srcId="{74E9DB4A-7BDE-4CCF-A6DE-1E9141A1DDCE}" destId="{AE70C5F9-0392-4AA0-809D-ABF2886138D6}" srcOrd="2" destOrd="0" parTransId="{5AAB8603-2626-4ED0-A03D-F265D6A457B7}" sibTransId="{F4A2B667-E01D-41A4-BFC6-D9C34514C283}"/>
    <dgm:cxn modelId="{C8AD01C3-630A-4646-9311-502498338697}" type="presOf" srcId="{AE70C5F9-0392-4AA0-809D-ABF2886138D6}" destId="{C0EE640A-8D91-4693-A026-091C951B2EA1}" srcOrd="0" destOrd="0" presId="urn:microsoft.com/office/officeart/2018/2/layout/IconLabelList"/>
    <dgm:cxn modelId="{17B02DC3-A828-4A4A-90CB-10F1FC1C2FD8}" type="presOf" srcId="{C026BB80-5939-4334-BBB5-BAF5B407FB1A}" destId="{0CF83F97-F063-41C9-AA07-7BDB87E4F8E6}" srcOrd="0" destOrd="0" presId="urn:microsoft.com/office/officeart/2018/2/layout/IconLabelList"/>
    <dgm:cxn modelId="{AF86B0D8-DB58-4C4B-A8C2-299992111399}" srcId="{74E9DB4A-7BDE-4CCF-A6DE-1E9141A1DDCE}" destId="{16D2A754-2DB2-41B8-A387-553B7C48E4C5}" srcOrd="4" destOrd="0" parTransId="{7A6EFD1C-B6F4-4140-8AA4-A01CFC7EBF7F}" sibTransId="{CE092BCC-11B6-4C12-B647-4FD5F647F4AD}"/>
    <dgm:cxn modelId="{1919B2E7-B5F5-46E5-AA6E-B1FB835C5817}" type="presOf" srcId="{16D2A754-2DB2-41B8-A387-553B7C48E4C5}" destId="{9086188D-FAB0-460E-8C22-A27233BD6F72}" srcOrd="0" destOrd="0" presId="urn:microsoft.com/office/officeart/2018/2/layout/IconLabelList"/>
    <dgm:cxn modelId="{E7CA9F1F-54A7-45A5-A888-073022D4E90F}" type="presParOf" srcId="{001774CF-FD21-4051-B79E-E22EA82346D5}" destId="{F76E39F4-EAF8-4B64-9E2C-B9216E6AF33F}" srcOrd="0" destOrd="0" presId="urn:microsoft.com/office/officeart/2018/2/layout/IconLabelList"/>
    <dgm:cxn modelId="{6B74DF59-239B-4E48-B547-9EE6FC4A7F11}" type="presParOf" srcId="{F76E39F4-EAF8-4B64-9E2C-B9216E6AF33F}" destId="{C9239AAE-F258-403B-9137-87857134CE24}" srcOrd="0" destOrd="0" presId="urn:microsoft.com/office/officeart/2018/2/layout/IconLabelList"/>
    <dgm:cxn modelId="{6612E6EF-348C-4542-B6EC-AEF37F08C7F2}" type="presParOf" srcId="{F76E39F4-EAF8-4B64-9E2C-B9216E6AF33F}" destId="{4C3DF046-772E-494C-B173-91B1716FF6BB}" srcOrd="1" destOrd="0" presId="urn:microsoft.com/office/officeart/2018/2/layout/IconLabelList"/>
    <dgm:cxn modelId="{F638E483-020C-4C7C-8C8A-EC0B8239AA43}" type="presParOf" srcId="{F76E39F4-EAF8-4B64-9E2C-B9216E6AF33F}" destId="{3191D94D-8D45-434D-AED3-EBD833A3F705}" srcOrd="2" destOrd="0" presId="urn:microsoft.com/office/officeart/2018/2/layout/IconLabelList"/>
    <dgm:cxn modelId="{7021D9DA-5D65-45E6-B2F1-421901AC898C}" type="presParOf" srcId="{001774CF-FD21-4051-B79E-E22EA82346D5}" destId="{07CAC0F5-66FD-4974-B4D8-7C3763D1BDF6}" srcOrd="1" destOrd="0" presId="urn:microsoft.com/office/officeart/2018/2/layout/IconLabelList"/>
    <dgm:cxn modelId="{5E5B9408-E0C2-43FA-AB18-5D415A74104F}" type="presParOf" srcId="{001774CF-FD21-4051-B79E-E22EA82346D5}" destId="{7FAC2EDF-FA53-4331-9E67-9F906FB0156F}" srcOrd="2" destOrd="0" presId="urn:microsoft.com/office/officeart/2018/2/layout/IconLabelList"/>
    <dgm:cxn modelId="{4D306B25-11A6-4A2B-812B-A821A35F0B5E}" type="presParOf" srcId="{7FAC2EDF-FA53-4331-9E67-9F906FB0156F}" destId="{CFB34C71-101F-4FE1-B41A-A36F83842753}" srcOrd="0" destOrd="0" presId="urn:microsoft.com/office/officeart/2018/2/layout/IconLabelList"/>
    <dgm:cxn modelId="{3DC81A00-DEEB-4EDE-B23D-40D6CAD2F145}" type="presParOf" srcId="{7FAC2EDF-FA53-4331-9E67-9F906FB0156F}" destId="{3A79E077-9CFE-4A57-A68B-038076AF477A}" srcOrd="1" destOrd="0" presId="urn:microsoft.com/office/officeart/2018/2/layout/IconLabelList"/>
    <dgm:cxn modelId="{7DF7AEA0-4B37-4850-B92E-861DA0398D00}" type="presParOf" srcId="{7FAC2EDF-FA53-4331-9E67-9F906FB0156F}" destId="{845855D1-FDC1-4EF5-859E-D0124025A8D0}" srcOrd="2" destOrd="0" presId="urn:microsoft.com/office/officeart/2018/2/layout/IconLabelList"/>
    <dgm:cxn modelId="{67D33C3C-21B0-45E1-81F2-8245EE553B37}" type="presParOf" srcId="{001774CF-FD21-4051-B79E-E22EA82346D5}" destId="{04937A4D-CD8A-4C08-95FE-5C5993F162F1}" srcOrd="3" destOrd="0" presId="urn:microsoft.com/office/officeart/2018/2/layout/IconLabelList"/>
    <dgm:cxn modelId="{E5B15632-676E-45B0-8E93-79594DD65444}" type="presParOf" srcId="{001774CF-FD21-4051-B79E-E22EA82346D5}" destId="{2D568974-1B9A-46E5-8974-4E2D62423A06}" srcOrd="4" destOrd="0" presId="urn:microsoft.com/office/officeart/2018/2/layout/IconLabelList"/>
    <dgm:cxn modelId="{D43A730A-F142-4F0B-AAA5-A5817D72FF33}" type="presParOf" srcId="{2D568974-1B9A-46E5-8974-4E2D62423A06}" destId="{627C7754-6345-4CE7-B32F-75635DBD0F7E}" srcOrd="0" destOrd="0" presId="urn:microsoft.com/office/officeart/2018/2/layout/IconLabelList"/>
    <dgm:cxn modelId="{DC9F8169-424C-4E4A-9D1B-D002DCD372D9}" type="presParOf" srcId="{2D568974-1B9A-46E5-8974-4E2D62423A06}" destId="{50CCF928-B61D-4AB6-8E5B-6E617E8CDAE3}" srcOrd="1" destOrd="0" presId="urn:microsoft.com/office/officeart/2018/2/layout/IconLabelList"/>
    <dgm:cxn modelId="{CF8894BA-0273-44BF-B3AD-9A4DAB611D0E}" type="presParOf" srcId="{2D568974-1B9A-46E5-8974-4E2D62423A06}" destId="{C0EE640A-8D91-4693-A026-091C951B2EA1}" srcOrd="2" destOrd="0" presId="urn:microsoft.com/office/officeart/2018/2/layout/IconLabelList"/>
    <dgm:cxn modelId="{90A0DC46-8A7B-4859-8C1F-07FD14805415}" type="presParOf" srcId="{001774CF-FD21-4051-B79E-E22EA82346D5}" destId="{EBE70D86-2C41-41C4-A51D-717451CFC872}" srcOrd="5" destOrd="0" presId="urn:microsoft.com/office/officeart/2018/2/layout/IconLabelList"/>
    <dgm:cxn modelId="{696ECE86-8C73-4F82-9DD4-ED75BBD712E6}" type="presParOf" srcId="{001774CF-FD21-4051-B79E-E22EA82346D5}" destId="{B6421F92-B74A-4562-9BF8-3AAE74216119}" srcOrd="6" destOrd="0" presId="urn:microsoft.com/office/officeart/2018/2/layout/IconLabelList"/>
    <dgm:cxn modelId="{FB5E29A8-7DD5-4ED6-999F-AD203DC62751}" type="presParOf" srcId="{B6421F92-B74A-4562-9BF8-3AAE74216119}" destId="{6B85ADC5-46CE-46E1-9F45-89DABCECE403}" srcOrd="0" destOrd="0" presId="urn:microsoft.com/office/officeart/2018/2/layout/IconLabelList"/>
    <dgm:cxn modelId="{8DD4C468-D211-43DE-AEB6-8EA13C928A2F}" type="presParOf" srcId="{B6421F92-B74A-4562-9BF8-3AAE74216119}" destId="{2A419A93-236C-42BA-906B-1DF06D9F758B}" srcOrd="1" destOrd="0" presId="urn:microsoft.com/office/officeart/2018/2/layout/IconLabelList"/>
    <dgm:cxn modelId="{6FCB2FC2-9D28-49AE-95AE-BFF710893385}" type="presParOf" srcId="{B6421F92-B74A-4562-9BF8-3AAE74216119}" destId="{0CF83F97-F063-41C9-AA07-7BDB87E4F8E6}" srcOrd="2" destOrd="0" presId="urn:microsoft.com/office/officeart/2018/2/layout/IconLabelList"/>
    <dgm:cxn modelId="{5D96E87C-C04E-41EE-A6E7-DB89EC0BB87A}" type="presParOf" srcId="{001774CF-FD21-4051-B79E-E22EA82346D5}" destId="{F0396AFB-FBE5-4BE6-B8C7-128EE5044F72}" srcOrd="7" destOrd="0" presId="urn:microsoft.com/office/officeart/2018/2/layout/IconLabelList"/>
    <dgm:cxn modelId="{8EB5697C-405F-48C0-8786-9B03E43E6568}" type="presParOf" srcId="{001774CF-FD21-4051-B79E-E22EA82346D5}" destId="{CBF928F1-FE9A-47FB-A5D7-AEF5F66D84E0}" srcOrd="8" destOrd="0" presId="urn:microsoft.com/office/officeart/2018/2/layout/IconLabelList"/>
    <dgm:cxn modelId="{3829D5C9-5243-4A5D-9BFA-7601C170CBEE}" type="presParOf" srcId="{CBF928F1-FE9A-47FB-A5D7-AEF5F66D84E0}" destId="{8ADB099A-AA67-4521-BDC4-35B3D86D779F}" srcOrd="0" destOrd="0" presId="urn:microsoft.com/office/officeart/2018/2/layout/IconLabelList"/>
    <dgm:cxn modelId="{37E9D3A2-FDD5-4915-888E-1C1731F4C52F}" type="presParOf" srcId="{CBF928F1-FE9A-47FB-A5D7-AEF5F66D84E0}" destId="{37044EE0-8C6D-489E-8E4C-33ABB8F8CDA9}" srcOrd="1" destOrd="0" presId="urn:microsoft.com/office/officeart/2018/2/layout/IconLabelList"/>
    <dgm:cxn modelId="{556F7B57-6120-4E5F-A298-321435025A32}" type="presParOf" srcId="{CBF928F1-FE9A-47FB-A5D7-AEF5F66D84E0}" destId="{9086188D-FAB0-460E-8C22-A27233BD6F7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39AAE-F258-403B-9137-87857134CE24}">
      <dsp:nvSpPr>
        <dsp:cNvPr id="0" name=""/>
        <dsp:cNvSpPr/>
      </dsp:nvSpPr>
      <dsp:spPr>
        <a:xfrm>
          <a:off x="622800" y="127566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91D94D-8D45-434D-AED3-EBD833A3F705}">
      <dsp:nvSpPr>
        <dsp:cNvPr id="0" name=""/>
        <dsp:cNvSpPr/>
      </dsp:nvSpPr>
      <dsp:spPr>
        <a:xfrm>
          <a:off x="12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a:t>If you can, mobile phones off please</a:t>
          </a:r>
          <a:endParaRPr lang="en-US" sz="1900" kern="1200"/>
        </a:p>
      </dsp:txBody>
      <dsp:txXfrm>
        <a:off x="127800" y="2355670"/>
        <a:ext cx="1800000" cy="720000"/>
      </dsp:txXfrm>
    </dsp:sp>
    <dsp:sp modelId="{CFB34C71-101F-4FE1-B41A-A36F83842753}">
      <dsp:nvSpPr>
        <dsp:cNvPr id="0" name=""/>
        <dsp:cNvSpPr/>
      </dsp:nvSpPr>
      <dsp:spPr>
        <a:xfrm>
          <a:off x="2737800" y="127566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855D1-FDC1-4EF5-859E-D0124025A8D0}">
      <dsp:nvSpPr>
        <dsp:cNvPr id="0" name=""/>
        <dsp:cNvSpPr/>
      </dsp:nvSpPr>
      <dsp:spPr>
        <a:xfrm>
          <a:off x="224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a:t>Your attention</a:t>
          </a:r>
          <a:endParaRPr lang="en-US" sz="1900" kern="1200"/>
        </a:p>
      </dsp:txBody>
      <dsp:txXfrm>
        <a:off x="2242800" y="2355670"/>
        <a:ext cx="1800000" cy="720000"/>
      </dsp:txXfrm>
    </dsp:sp>
    <dsp:sp modelId="{627C7754-6345-4CE7-B32F-75635DBD0F7E}">
      <dsp:nvSpPr>
        <dsp:cNvPr id="0" name=""/>
        <dsp:cNvSpPr/>
      </dsp:nvSpPr>
      <dsp:spPr>
        <a:xfrm>
          <a:off x="4852800" y="127566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E640A-8D91-4693-A026-091C951B2EA1}">
      <dsp:nvSpPr>
        <dsp:cNvPr id="0" name=""/>
        <dsp:cNvSpPr/>
      </dsp:nvSpPr>
      <dsp:spPr>
        <a:xfrm>
          <a:off x="435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a:t>Misery is optional</a:t>
          </a:r>
          <a:endParaRPr lang="en-US" sz="1900" kern="1200"/>
        </a:p>
      </dsp:txBody>
      <dsp:txXfrm>
        <a:off x="4357800" y="2355670"/>
        <a:ext cx="1800000" cy="720000"/>
      </dsp:txXfrm>
    </dsp:sp>
    <dsp:sp modelId="{6B85ADC5-46CE-46E1-9F45-89DABCECE403}">
      <dsp:nvSpPr>
        <dsp:cNvPr id="0" name=""/>
        <dsp:cNvSpPr/>
      </dsp:nvSpPr>
      <dsp:spPr>
        <a:xfrm>
          <a:off x="6967800" y="127566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83F97-F063-41C9-AA07-7BDB87E4F8E6}">
      <dsp:nvSpPr>
        <dsp:cNvPr id="0" name=""/>
        <dsp:cNvSpPr/>
      </dsp:nvSpPr>
      <dsp:spPr>
        <a:xfrm>
          <a:off x="647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a:t>Add anything in chat</a:t>
          </a:r>
          <a:endParaRPr lang="en-US" sz="1900" kern="1200"/>
        </a:p>
      </dsp:txBody>
      <dsp:txXfrm>
        <a:off x="6472800" y="2355670"/>
        <a:ext cx="1800000" cy="720000"/>
      </dsp:txXfrm>
    </dsp:sp>
    <dsp:sp modelId="{8ADB099A-AA67-4521-BDC4-35B3D86D779F}">
      <dsp:nvSpPr>
        <dsp:cNvPr id="0" name=""/>
        <dsp:cNvSpPr/>
      </dsp:nvSpPr>
      <dsp:spPr>
        <a:xfrm>
          <a:off x="9082800" y="127566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6188D-FAB0-460E-8C22-A27233BD6F72}">
      <dsp:nvSpPr>
        <dsp:cNvPr id="0" name=""/>
        <dsp:cNvSpPr/>
      </dsp:nvSpPr>
      <dsp:spPr>
        <a:xfrm>
          <a:off x="858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a:t>Ask any questions along the way</a:t>
          </a:r>
          <a:endParaRPr lang="en-US" sz="1900" kern="1200"/>
        </a:p>
      </dsp:txBody>
      <dsp:txXfrm>
        <a:off x="8587800" y="2355670"/>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1CF4-53FE-41F6-B900-717115327C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67C2B0-2473-44C6-91A0-AA3D1FF819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E264D0-A7AD-4FC6-A9E1-729F5C5E7BCA}"/>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5" name="Footer Placeholder 4">
            <a:extLst>
              <a:ext uri="{FF2B5EF4-FFF2-40B4-BE49-F238E27FC236}">
                <a16:creationId xmlns:a16="http://schemas.microsoft.com/office/drawing/2014/main" id="{3D1D82A2-2C28-4CAA-B3F4-B6FAD5590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82EBF-5B8B-4958-8A14-C1E23B61F801}"/>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353544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039F-2686-4512-9E33-A016A6A118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91E6F9-3757-4392-A8EC-4EC7AC655D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12ECD9-BBB6-482E-947B-FC93D7E129DC}"/>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5" name="Footer Placeholder 4">
            <a:extLst>
              <a:ext uri="{FF2B5EF4-FFF2-40B4-BE49-F238E27FC236}">
                <a16:creationId xmlns:a16="http://schemas.microsoft.com/office/drawing/2014/main" id="{667E1047-97D1-4D46-A097-5848726513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CBE0E0-E671-476D-80CD-39DE8C77C207}"/>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301335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F7DDA-E6A4-4209-A3F2-409696DFB6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C959D8-B59A-465B-AFA0-91A4307ED8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FF5AC6-3D00-40F2-8A48-9F56B33369EC}"/>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5" name="Footer Placeholder 4">
            <a:extLst>
              <a:ext uri="{FF2B5EF4-FFF2-40B4-BE49-F238E27FC236}">
                <a16:creationId xmlns:a16="http://schemas.microsoft.com/office/drawing/2014/main" id="{74BFC2D3-6A7E-4106-8714-36A0D26B1E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EFB787-66C2-4460-8252-4B7DD16A3052}"/>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2112892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CE7D4-6521-4BB8-BEFF-FEFA7736F2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7BA1F4-841C-440D-BBD1-01CCC9202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CD5F0D-7264-4AB3-AB64-00256F9B5224}"/>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5" name="Footer Placeholder 4">
            <a:extLst>
              <a:ext uri="{FF2B5EF4-FFF2-40B4-BE49-F238E27FC236}">
                <a16:creationId xmlns:a16="http://schemas.microsoft.com/office/drawing/2014/main" id="{E61CA44C-09C7-4267-BC3F-F2D89E37DC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9D2671-4EBD-4433-8A4D-E06FA84B3FF9}"/>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135309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6A41-9C01-4CB8-ADAF-C42B743C74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F354B94-9A2B-4030-B920-0B8171084E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0589E8-600E-417A-8028-86DAAA01D857}"/>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5" name="Footer Placeholder 4">
            <a:extLst>
              <a:ext uri="{FF2B5EF4-FFF2-40B4-BE49-F238E27FC236}">
                <a16:creationId xmlns:a16="http://schemas.microsoft.com/office/drawing/2014/main" id="{37B7F9E1-70D3-4135-92B2-6F94373FCE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EFA6F8-CB18-47B3-875B-EF04FE7457E2}"/>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161506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C716-8232-4385-BFD5-1E9353F46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F8294B-3A6D-4289-A044-FED112EA8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E64D6F-CB2E-4633-BC51-851FA06C33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CB49BC-B170-4ECA-AD27-149BF2139BDC}"/>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6" name="Footer Placeholder 5">
            <a:extLst>
              <a:ext uri="{FF2B5EF4-FFF2-40B4-BE49-F238E27FC236}">
                <a16:creationId xmlns:a16="http://schemas.microsoft.com/office/drawing/2014/main" id="{C8D04391-8C08-44E1-83E2-4A04E062A5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3D4BFB-6171-48B0-BCAA-F4807ED382EF}"/>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319720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A055-48EA-4E86-9598-9ABAC9488A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CECBD4-129E-4B72-999D-911E633E26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B0123D-A3E5-4E7A-A902-0452E1463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5960B5-587D-4CF6-9C35-257B54A53F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672161-59D3-4ADB-BA52-D6499EFBCF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FC80AA-2197-495E-9AB7-7BE7DC3F364A}"/>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8" name="Footer Placeholder 7">
            <a:extLst>
              <a:ext uri="{FF2B5EF4-FFF2-40B4-BE49-F238E27FC236}">
                <a16:creationId xmlns:a16="http://schemas.microsoft.com/office/drawing/2014/main" id="{F4EB65DA-35A9-4DD8-A7FC-AEE539EE46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AB432-FABE-4807-8C10-46DCCBE1B6F1}"/>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4107832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5EA4-2A56-4048-B28D-9F9AA13B22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091674-6F34-49B3-95F3-C58727270A9C}"/>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4" name="Footer Placeholder 3">
            <a:extLst>
              <a:ext uri="{FF2B5EF4-FFF2-40B4-BE49-F238E27FC236}">
                <a16:creationId xmlns:a16="http://schemas.microsoft.com/office/drawing/2014/main" id="{0B8F3DC3-CE60-4127-B30A-282E26C198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C3C14C-15EC-4C73-9A87-F52B25F9FD52}"/>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188828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7F8F4-153E-42FD-AE02-D48CC3ED9E67}"/>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3" name="Footer Placeholder 2">
            <a:extLst>
              <a:ext uri="{FF2B5EF4-FFF2-40B4-BE49-F238E27FC236}">
                <a16:creationId xmlns:a16="http://schemas.microsoft.com/office/drawing/2014/main" id="{C18EBA70-4E41-4E4F-BA58-1CAC5FE91F0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9061A4-49AA-4168-B17E-60141486759D}"/>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334318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A47B-C678-486B-A024-AC2FFB73F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2564D2-CA63-4F27-AE7C-B8CDBD2AE9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59E976-0BAB-40AA-B0B3-8A14E8DFB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0FC09D-1703-4CEE-8624-47EEF99904EB}"/>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6" name="Footer Placeholder 5">
            <a:extLst>
              <a:ext uri="{FF2B5EF4-FFF2-40B4-BE49-F238E27FC236}">
                <a16:creationId xmlns:a16="http://schemas.microsoft.com/office/drawing/2014/main" id="{D0E1E762-7E56-47D1-A982-19EF675E78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23E55C-DE26-4409-BE78-4C0769793C96}"/>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148571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A736-A01E-4391-BF91-6368480CDA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273E55-A666-4CC1-9228-C10FB0C12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362CAF-7457-4973-8297-EB36579D5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FFAA20-268D-4328-ADB4-32BCDDEE5753}"/>
              </a:ext>
            </a:extLst>
          </p:cNvPr>
          <p:cNvSpPr>
            <a:spLocks noGrp="1"/>
          </p:cNvSpPr>
          <p:nvPr>
            <p:ph type="dt" sz="half" idx="10"/>
          </p:nvPr>
        </p:nvSpPr>
        <p:spPr/>
        <p:txBody>
          <a:bodyPr/>
          <a:lstStyle/>
          <a:p>
            <a:fld id="{2262EBBC-2217-4320-86F8-0D133B1AAD2B}" type="datetimeFigureOut">
              <a:rPr lang="en-GB" smtClean="0"/>
              <a:t>07/07/2022</a:t>
            </a:fld>
            <a:endParaRPr lang="en-GB"/>
          </a:p>
        </p:txBody>
      </p:sp>
      <p:sp>
        <p:nvSpPr>
          <p:cNvPr id="6" name="Footer Placeholder 5">
            <a:extLst>
              <a:ext uri="{FF2B5EF4-FFF2-40B4-BE49-F238E27FC236}">
                <a16:creationId xmlns:a16="http://schemas.microsoft.com/office/drawing/2014/main" id="{62B6BBEC-5978-474F-A925-2C2CD8EE20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A02291-18E2-4853-A734-4B94A8032735}"/>
              </a:ext>
            </a:extLst>
          </p:cNvPr>
          <p:cNvSpPr>
            <a:spLocks noGrp="1"/>
          </p:cNvSpPr>
          <p:nvPr>
            <p:ph type="sldNum" sz="quarter" idx="12"/>
          </p:nvPr>
        </p:nvSpPr>
        <p:spPr/>
        <p:txBody>
          <a:bodyPr/>
          <a:lstStyle/>
          <a:p>
            <a:fld id="{E122D3C6-46CD-4C56-8428-A33ECAEAAE32}" type="slidenum">
              <a:rPr lang="en-GB" smtClean="0"/>
              <a:t>‹#›</a:t>
            </a:fld>
            <a:endParaRPr lang="en-GB"/>
          </a:p>
        </p:txBody>
      </p:sp>
    </p:spTree>
    <p:extLst>
      <p:ext uri="{BB962C8B-B14F-4D97-AF65-F5344CB8AC3E}">
        <p14:creationId xmlns:p14="http://schemas.microsoft.com/office/powerpoint/2010/main" val="305991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5486B-C1F4-4C43-9398-A4DD496FB9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842428-0DC4-4BB6-B88B-D790D6C2A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505949-69EE-4ACD-94CC-F17CAF716D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2EBBC-2217-4320-86F8-0D133B1AAD2B}" type="datetimeFigureOut">
              <a:rPr lang="en-GB" smtClean="0"/>
              <a:t>07/07/2022</a:t>
            </a:fld>
            <a:endParaRPr lang="en-GB"/>
          </a:p>
        </p:txBody>
      </p:sp>
      <p:sp>
        <p:nvSpPr>
          <p:cNvPr id="5" name="Footer Placeholder 4">
            <a:extLst>
              <a:ext uri="{FF2B5EF4-FFF2-40B4-BE49-F238E27FC236}">
                <a16:creationId xmlns:a16="http://schemas.microsoft.com/office/drawing/2014/main" id="{29F6F727-8F78-430D-BD67-1D25412AF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60704F-E8AD-4C3B-B75E-187C4DBA6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2D3C6-46CD-4C56-8428-A33ECAEAAE32}" type="slidenum">
              <a:rPr lang="en-GB" smtClean="0"/>
              <a:t>‹#›</a:t>
            </a:fld>
            <a:endParaRPr lang="en-GB"/>
          </a:p>
        </p:txBody>
      </p:sp>
    </p:spTree>
    <p:extLst>
      <p:ext uri="{BB962C8B-B14F-4D97-AF65-F5344CB8AC3E}">
        <p14:creationId xmlns:p14="http://schemas.microsoft.com/office/powerpoint/2010/main" val="65629308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ur02.safelinks.protection.outlook.com/?url=http%3A%2F%2Fgo.kooth.com%2FsRw9&amp;data=05%7C01%7CLynneKilford%40Gateshead.Gov.UK%7Cf8235391528b410ddcf508da5f2b22cb%7C09fbb97943174d219cb6e58811169cd8%7C0%7C0%7C637926936210663549%7CUnknown%7CTWFpbGZsb3d8eyJWIjoiMC4wLjAwMDAiLCJQIjoiV2luMzIiLCJBTiI6Ik1haWwiLCJXVCI6Mn0%3D%7C3000%7C%7C%7C&amp;sdata=lAQi%2Fqgew8uYMGJoBYx2%2FwG3j1bMildqArw3J96VB3M%3D&amp;reserved=0" TargetMode="External"/><Relationship Id="rId7" Type="http://schemas.openxmlformats.org/officeDocument/2006/relationships/image" Target="../media/image15.png"/><Relationship Id="rId2" Type="http://schemas.openxmlformats.org/officeDocument/2006/relationships/hyperlink" Target="https://eur02.safelinks.protection.outlook.com/?url=http%3A%2F%2Fgo.kooth.com%2FsRw9&amp;data=05%7C01%7CLynneKilford%40Gateshead.Gov.UK%7Cf8235391528b410ddcf508da5f2b22cb%7C09fbb97943174d219cb6e58811169cd8%7C0%7C0%7C637926936210653597%7CUnknown%7CTWFpbGZsb3d8eyJWIjoiMC4wLjAwMDAiLCJQIjoiV2luMzIiLCJBTiI6Ik1haWwiLCJXVCI6Mn0%3D%7C3000%7C%7C%7C&amp;sdata=2WTVZwzWRxUF2ooRyDpq7mrzbWT6N%2FaeZu1JdVAfcWc%3D&amp;reserved=0" TargetMode="Externa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mailto:northteam@kooth.com" TargetMode="External"/><Relationship Id="rId4" Type="http://schemas.openxmlformats.org/officeDocument/2006/relationships/hyperlink" Target="https://eur02.safelinks.protection.outlook.com/?url=https%3A%2F%2Fcloud.brandmaster.com%2Fbrandcenter%2Fen%2Fkoothplc%2Fcomponent%2Fdefault%2F76665&amp;data=05%7C01%7CLynneKilford%40Gateshead.Gov.UK%7Cf8235391528b410ddcf508da5f2b22cb%7C09fbb97943174d219cb6e58811169cd8%7C0%7C0%7C637926936210673516%7CUnknown%7CTWFpbGZsb3d8eyJWIjoiMC4wLjAwMDAiLCJQIjoiV2luMzIiLCJBTiI6Ik1haWwiLCJXVCI6Mn0%3D%7C3000%7C%7C%7C&amp;sdata=wNeKCd4Vsgej1TnbyAuemdqxT7hJjqXq61%2B%2FP5npugk%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mailto:leepeacock@gateshead.gov.u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ann.graham@newcastle.gov.uk" TargetMode="External"/><Relationship Id="rId2" Type="http://schemas.openxmlformats.org/officeDocument/2006/relationships/hyperlink" Target="mailto:Craig.liddle@durham.gov.uk" TargetMode="External"/><Relationship Id="rId1" Type="http://schemas.openxmlformats.org/officeDocument/2006/relationships/slideLayout" Target="../slideLayouts/slideLayout2.xml"/><Relationship Id="rId6" Type="http://schemas.openxmlformats.org/officeDocument/2006/relationships/hyperlink" Target="mailto:john.gibson@northtyneside.gov.uk" TargetMode="External"/><Relationship Id="rId5" Type="http://schemas.openxmlformats.org/officeDocument/2006/relationships/hyperlink" Target="mailto:lindsey.taggart@northumberland.gov.uk" TargetMode="External"/><Relationship Id="rId4" Type="http://schemas.openxmlformats.org/officeDocument/2006/relationships/hyperlink" Target="mailto:sarah.lewthwaite@southtyneside.gov.uk"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lynnekilford@gateshead.gov.uk"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mailto:sendconetwork@gateshead.gov.u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hyperlink" Target="mailto:ngccg.cypfgh@nhs.ne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victoria@kalmercounselling.co.uk" TargetMode="External"/><Relationship Id="rId2" Type="http://schemas.openxmlformats.org/officeDocument/2006/relationships/hyperlink" Target="http://www.dosemagazine.co.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hyperlink" Target="https://www.ne-as.org.uk/"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www.annafreud.org/" TargetMode="External"/><Relationship Id="rId4" Type="http://schemas.openxmlformats.org/officeDocument/2006/relationships/hyperlink" Target="https://www.adhdfoundation.org.u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utismeducationtrust.org.uk/framework-documents"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northteam@kooth.com"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eur02.safelinks.protection.outlook.com/?url=https%3A%2F%2Fcloud.brandmaster.com%2Fbrandcenter%2Fen%2Fkoothplc%2F&amp;data=05%7C01%7CLynneKilford%40Gateshead.Gov.UK%7Cf8235391528b410ddcf508da5f2b22cb%7C09fbb97943174d219cb6e58811169cd8%7C0%7C0%7C637926936210653597%7CUnknown%7CTWFpbGZsb3d8eyJWIjoiMC4wLjAwMDAiLCJQIjoiV2luMzIiLCJBTiI6Ik1haWwiLCJXVCI6Mn0%3D%7C3000%7C%7C%7C&amp;sdata=R2K1yS%2BQWu1PcOhUtUY9h9IG9zjNGsl%2FFX7Q3R9TBNA%3D&amp;reserved=0" TargetMode="External"/><Relationship Id="rId4" Type="http://schemas.openxmlformats.org/officeDocument/2006/relationships/hyperlink" Target="https://eur02.safelinks.protection.outlook.com/?url=http%3A%2F%2Fpromote.kooth.com%2F&amp;data=05%7C01%7CLynneKilford%40Gateshead.Gov.UK%7Cf8235391528b410ddcf508da5f2b22cb%7C09fbb97943174d219cb6e58811169cd8%7C0%7C0%7C637926936210643644%7CUnknown%7CTWFpbGZsb3d8eyJWIjoiMC4wLjAwMDAiLCJQIjoiV2luMzIiLCJBTiI6Ik1haWwiLCJXVCI6Mn0%3D%7C3000%7C%7C%7C&amp;sdata=Mlw1JXrK%2FJumVZfWlz2gcQR4h%2BzhZA8b7wjPwofysCc%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1414132-EFB1-4C41-9F68-46639E2BBB9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8B0F68-6A39-BC45-86CE-83A1E9CEAD5E}"/>
              </a:ext>
            </a:extLst>
          </p:cNvPr>
          <p:cNvSpPr>
            <a:spLocks noGrp="1"/>
          </p:cNvSpPr>
          <p:nvPr>
            <p:ph type="ctrTitle"/>
          </p:nvPr>
        </p:nvSpPr>
        <p:spPr>
          <a:xfrm>
            <a:off x="803189" y="2428407"/>
            <a:ext cx="9864811" cy="1081556"/>
          </a:xfrm>
        </p:spPr>
        <p:txBody>
          <a:bodyPr>
            <a:normAutofit/>
          </a:bodyPr>
          <a:lstStyle/>
          <a:p>
            <a:pPr algn="l"/>
            <a:r>
              <a:rPr lang="en-US" sz="5400" b="1" dirty="0">
                <a:solidFill>
                  <a:schemeClr val="bg1"/>
                </a:solidFill>
                <a:latin typeface="Helvetica" pitchFamily="2" charset="0"/>
              </a:rPr>
              <a:t>SENCO NETWORK MEETING</a:t>
            </a:r>
          </a:p>
        </p:txBody>
      </p:sp>
      <p:sp>
        <p:nvSpPr>
          <p:cNvPr id="3" name="Subtitle 2">
            <a:extLst>
              <a:ext uri="{FF2B5EF4-FFF2-40B4-BE49-F238E27FC236}">
                <a16:creationId xmlns:a16="http://schemas.microsoft.com/office/drawing/2014/main" id="{36139499-83B0-D246-8695-C1AB558857DF}"/>
              </a:ext>
            </a:extLst>
          </p:cNvPr>
          <p:cNvSpPr>
            <a:spLocks noGrp="1"/>
          </p:cNvSpPr>
          <p:nvPr>
            <p:ph type="subTitle" idx="1"/>
          </p:nvPr>
        </p:nvSpPr>
        <p:spPr>
          <a:xfrm>
            <a:off x="914400" y="3602038"/>
            <a:ext cx="9753600" cy="1655762"/>
          </a:xfrm>
        </p:spPr>
        <p:txBody>
          <a:bodyPr>
            <a:noAutofit/>
          </a:bodyPr>
          <a:lstStyle/>
          <a:p>
            <a:pPr algn="l"/>
            <a:r>
              <a:rPr lang="en-US" sz="1400" dirty="0">
                <a:solidFill>
                  <a:srgbClr val="F59321"/>
                </a:solidFill>
              </a:rPr>
              <a:t>7</a:t>
            </a:r>
            <a:r>
              <a:rPr lang="en-US" sz="1400" baseline="30000" dirty="0">
                <a:solidFill>
                  <a:srgbClr val="F59321"/>
                </a:solidFill>
              </a:rPr>
              <a:t>th</a:t>
            </a:r>
            <a:r>
              <a:rPr lang="en-US" sz="1400" dirty="0">
                <a:solidFill>
                  <a:srgbClr val="F59321"/>
                </a:solidFill>
              </a:rPr>
              <a:t> JULY 2022    3:30-5:00,  </a:t>
            </a:r>
          </a:p>
          <a:p>
            <a:pPr algn="l"/>
            <a:r>
              <a:rPr lang="en-US" sz="1400" dirty="0">
                <a:solidFill>
                  <a:srgbClr val="F59321"/>
                </a:solidFill>
              </a:rPr>
              <a:t>Streamlining paperwork- templates</a:t>
            </a:r>
          </a:p>
          <a:p>
            <a:pPr algn="l"/>
            <a:r>
              <a:rPr lang="en-US" sz="1400" dirty="0">
                <a:solidFill>
                  <a:srgbClr val="F59321"/>
                </a:solidFill>
              </a:rPr>
              <a:t>Victoria Beattie-</a:t>
            </a:r>
            <a:r>
              <a:rPr lang="en-US" sz="1400" dirty="0" err="1">
                <a:solidFill>
                  <a:srgbClr val="F59321"/>
                </a:solidFill>
              </a:rPr>
              <a:t>Kalmer</a:t>
            </a:r>
            <a:r>
              <a:rPr lang="en-US" sz="1400" dirty="0">
                <a:solidFill>
                  <a:srgbClr val="F59321"/>
                </a:solidFill>
              </a:rPr>
              <a:t> Counselling</a:t>
            </a:r>
          </a:p>
          <a:p>
            <a:pPr algn="l"/>
            <a:r>
              <a:rPr lang="en-US" sz="1400" dirty="0">
                <a:solidFill>
                  <a:srgbClr val="F59321"/>
                </a:solidFill>
              </a:rPr>
              <a:t>Lee Peacock-IAG</a:t>
            </a:r>
          </a:p>
          <a:p>
            <a:pPr algn="l"/>
            <a:r>
              <a:rPr lang="en-US" sz="1400" dirty="0">
                <a:solidFill>
                  <a:srgbClr val="F59321"/>
                </a:solidFill>
              </a:rPr>
              <a:t>Dual diagnosis resources and the Autism Education Trust</a:t>
            </a:r>
          </a:p>
          <a:p>
            <a:pPr algn="l"/>
            <a:r>
              <a:rPr lang="en-US" sz="1400" dirty="0">
                <a:solidFill>
                  <a:srgbClr val="F59321"/>
                </a:solidFill>
              </a:rPr>
              <a:t>Health Updates</a:t>
            </a:r>
          </a:p>
          <a:p>
            <a:pPr algn="l"/>
            <a:r>
              <a:rPr lang="en-US" sz="1400" dirty="0">
                <a:solidFill>
                  <a:srgbClr val="F59321"/>
                </a:solidFill>
              </a:rPr>
              <a:t>Training and development- next academic year </a:t>
            </a:r>
          </a:p>
        </p:txBody>
      </p:sp>
    </p:spTree>
    <p:extLst>
      <p:ext uri="{BB962C8B-B14F-4D97-AF65-F5344CB8AC3E}">
        <p14:creationId xmlns:p14="http://schemas.microsoft.com/office/powerpoint/2010/main" val="366669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graphicFrame>
        <p:nvGraphicFramePr>
          <p:cNvPr id="5" name="Content Placeholder 4">
            <a:extLst>
              <a:ext uri="{FF2B5EF4-FFF2-40B4-BE49-F238E27FC236}">
                <a16:creationId xmlns:a16="http://schemas.microsoft.com/office/drawing/2014/main" id="{4C8B819C-CA69-46E8-82C1-5361F04DDD4A}"/>
              </a:ext>
            </a:extLst>
          </p:cNvPr>
          <p:cNvGraphicFramePr>
            <a:graphicFrameLocks noGrp="1"/>
          </p:cNvGraphicFramePr>
          <p:nvPr>
            <p:ph idx="1"/>
          </p:nvPr>
        </p:nvGraphicFramePr>
        <p:xfrm>
          <a:off x="2272880" y="1823487"/>
          <a:ext cx="7646240" cy="4355614"/>
        </p:xfrm>
        <a:graphic>
          <a:graphicData uri="http://schemas.openxmlformats.org/drawingml/2006/table">
            <a:tbl>
              <a:tblPr firstRow="1" firstCol="1" bandRow="1">
                <a:tableStyleId>{5C22544A-7EE6-4342-B048-85BDC9FD1C3A}</a:tableStyleId>
              </a:tblPr>
              <a:tblGrid>
                <a:gridCol w="3823120">
                  <a:extLst>
                    <a:ext uri="{9D8B030D-6E8A-4147-A177-3AD203B41FA5}">
                      <a16:colId xmlns:a16="http://schemas.microsoft.com/office/drawing/2014/main" val="101312303"/>
                    </a:ext>
                  </a:extLst>
                </a:gridCol>
                <a:gridCol w="3823120">
                  <a:extLst>
                    <a:ext uri="{9D8B030D-6E8A-4147-A177-3AD203B41FA5}">
                      <a16:colId xmlns:a16="http://schemas.microsoft.com/office/drawing/2014/main" val="1929659839"/>
                    </a:ext>
                  </a:extLst>
                </a:gridCol>
              </a:tblGrid>
              <a:tr h="3638428">
                <a:tc>
                  <a:txBody>
                    <a:bodyPr/>
                    <a:lstStyle/>
                    <a:p>
                      <a:r>
                        <a:rPr lang="en-GB" sz="800">
                          <a:effectLst/>
                        </a:rPr>
                        <a:t>Summer Holiday Wellbeing Campaign (Kooth) </a:t>
                      </a:r>
                      <a:endParaRPr lang="en-GB" sz="800">
                        <a:effectLst/>
                        <a:latin typeface="Calibri" panose="020F0502020204030204" pitchFamily="34" charset="0"/>
                        <a:ea typeface="Calibri" panose="020F0502020204030204" pitchFamily="34" charset="0"/>
                      </a:endParaRPr>
                    </a:p>
                  </a:txBody>
                  <a:tcPr marL="46173" marR="46173" marT="46173" marB="46173"/>
                </a:tc>
                <a:tc>
                  <a:txBody>
                    <a:bodyPr/>
                    <a:lstStyle/>
                    <a:p>
                      <a:r>
                        <a:rPr lang="en-GB" sz="800">
                          <a:effectLst/>
                        </a:rPr>
                        <a:t>The summer holidays will soon be approaching and at Kooth we want to make sure that children and young people know we are still here for them despite schools being closed. We understand that many young people may be quite reliant on the support they receive while they are at school. </a:t>
                      </a:r>
                    </a:p>
                    <a:p>
                      <a:r>
                        <a:rPr lang="en-GB" sz="900">
                          <a:effectLst/>
                        </a:rPr>
                        <a:t> </a:t>
                      </a:r>
                      <a:endParaRPr lang="en-GB" sz="800">
                        <a:effectLst/>
                      </a:endParaRPr>
                    </a:p>
                    <a:p>
                      <a:r>
                        <a:rPr lang="en-GB" sz="800">
                          <a:effectLst/>
                        </a:rPr>
                        <a:t>We’ve created a series of social media assets, posters, images and guides to support organisations when reminding young people about the ongoing support on offer throughout the holiday period.</a:t>
                      </a:r>
                    </a:p>
                    <a:p>
                      <a:r>
                        <a:rPr lang="en-GB" sz="800">
                          <a:effectLst/>
                        </a:rPr>
                        <a:t> </a:t>
                      </a:r>
                    </a:p>
                    <a:p>
                      <a:r>
                        <a:rPr lang="en-GB" sz="800">
                          <a:effectLst/>
                        </a:rPr>
                        <a:t>Please see below some helpful copy should you wish to share this information on any of your platforms: </a:t>
                      </a:r>
                    </a:p>
                    <a:p>
                      <a:r>
                        <a:rPr lang="en-GB" sz="800">
                          <a:effectLst/>
                        </a:rPr>
                        <a:t> </a:t>
                      </a:r>
                    </a:p>
                    <a:p>
                      <a:r>
                        <a:rPr lang="en-GB" sz="800">
                          <a:effectLst/>
                        </a:rPr>
                        <a:t>Copy &amp; Paste – </a:t>
                      </a:r>
                    </a:p>
                    <a:p>
                      <a:r>
                        <a:rPr lang="en-GB" sz="900">
                          <a:effectLst/>
                        </a:rPr>
                        <a:t> </a:t>
                      </a:r>
                      <a:endParaRPr lang="en-GB" sz="800">
                        <a:effectLst/>
                      </a:endParaRPr>
                    </a:p>
                    <a:p>
                      <a:r>
                        <a:rPr lang="en-GB" sz="800">
                          <a:effectLst/>
                        </a:rPr>
                        <a:t>You can still access free, safe and anonymous mental health support on Kooth.com during the summer holidays! </a:t>
                      </a:r>
                    </a:p>
                    <a:p>
                      <a:r>
                        <a:rPr lang="en-GB" sz="900">
                          <a:effectLst/>
                        </a:rPr>
                        <a:t> </a:t>
                      </a:r>
                      <a:endParaRPr lang="en-GB" sz="800">
                        <a:effectLst/>
                      </a:endParaRPr>
                    </a:p>
                    <a:p>
                      <a:r>
                        <a:rPr lang="en-GB" sz="800">
                          <a:effectLst/>
                        </a:rPr>
                        <a:t>Visit</a:t>
                      </a:r>
                      <a:r>
                        <a:rPr lang="en-GB" sz="800" u="sng">
                          <a:effectLst/>
                          <a:hlinkClick r:id="rId2"/>
                        </a:rPr>
                        <a:t> go.kooth.com/sRw9</a:t>
                      </a:r>
                      <a:r>
                        <a:rPr lang="en-GB" sz="800">
                          <a:effectLst/>
                        </a:rPr>
                        <a:t> for more. </a:t>
                      </a:r>
                    </a:p>
                    <a:p>
                      <a:r>
                        <a:rPr lang="en-GB" sz="900">
                          <a:effectLst/>
                        </a:rPr>
                        <a:t> </a:t>
                      </a:r>
                      <a:endParaRPr lang="en-GB" sz="800">
                        <a:effectLst/>
                      </a:endParaRPr>
                    </a:p>
                    <a:p>
                      <a:r>
                        <a:rPr lang="en-GB" sz="800">
                          <a:effectLst/>
                        </a:rPr>
                        <a:t>Copy &amp; Paste - </a:t>
                      </a:r>
                    </a:p>
                    <a:p>
                      <a:r>
                        <a:rPr lang="en-GB" sz="900">
                          <a:effectLst/>
                        </a:rPr>
                        <a:t> </a:t>
                      </a:r>
                      <a:endParaRPr lang="en-GB" sz="800">
                        <a:effectLst/>
                      </a:endParaRPr>
                    </a:p>
                    <a:p>
                      <a:r>
                        <a:rPr lang="en-GB" sz="800">
                          <a:effectLst/>
                        </a:rPr>
                        <a:t>You're not alone - Kooth is still available to access during the summer holiday period. </a:t>
                      </a:r>
                    </a:p>
                    <a:p>
                      <a:r>
                        <a:rPr lang="en-GB" sz="800">
                          <a:effectLst/>
                        </a:rPr>
                        <a:t>If you or someone you know needs extra wellbeing support during the holidays, Kooth are here.  </a:t>
                      </a:r>
                    </a:p>
                    <a:p>
                      <a:r>
                        <a:rPr lang="en-GB" sz="800">
                          <a:effectLst/>
                        </a:rPr>
                        <a:t>Go to</a:t>
                      </a:r>
                      <a:r>
                        <a:rPr lang="en-GB" sz="800" u="sng">
                          <a:effectLst/>
                          <a:hlinkClick r:id="rId3"/>
                        </a:rPr>
                        <a:t> go.kooth.com/sRw9</a:t>
                      </a:r>
                      <a:r>
                        <a:rPr lang="en-GB" sz="800">
                          <a:effectLst/>
                        </a:rPr>
                        <a:t> for more. </a:t>
                      </a:r>
                    </a:p>
                    <a:p>
                      <a:r>
                        <a:rPr lang="en-GB" sz="900">
                          <a:effectLst/>
                        </a:rPr>
                        <a:t> </a:t>
                      </a:r>
                      <a:endParaRPr lang="en-GB" sz="800">
                        <a:effectLst/>
                      </a:endParaRPr>
                    </a:p>
                    <a:p>
                      <a:pPr algn="ctr"/>
                      <a:r>
                        <a:rPr lang="en-GB" sz="800" u="sng">
                          <a:effectLst/>
                          <a:hlinkClick r:id="rId4"/>
                        </a:rPr>
                        <a:t>Social Media Assets &amp; Images </a:t>
                      </a:r>
                      <a:endParaRPr lang="en-GB" sz="800">
                        <a:effectLst/>
                      </a:endParaRPr>
                    </a:p>
                    <a:p>
                      <a:pPr algn="ctr"/>
                      <a:r>
                        <a:rPr lang="en-GB" sz="800" u="sng">
                          <a:effectLst/>
                          <a:hlinkClick r:id="rId4"/>
                        </a:rPr>
                        <a:t>HERE</a:t>
                      </a:r>
                      <a:endParaRPr lang="en-GB" sz="800">
                        <a:effectLst/>
                        <a:latin typeface="Calibri" panose="020F0502020204030204" pitchFamily="34" charset="0"/>
                        <a:ea typeface="Calibri" panose="020F0502020204030204" pitchFamily="34" charset="0"/>
                      </a:endParaRPr>
                    </a:p>
                  </a:txBody>
                  <a:tcPr marL="46173" marR="46173" marT="46173" marB="46173"/>
                </a:tc>
                <a:extLst>
                  <a:ext uri="{0D108BD9-81ED-4DB2-BD59-A6C34878D82A}">
                    <a16:rowId xmlns:a16="http://schemas.microsoft.com/office/drawing/2014/main" val="1730604025"/>
                  </a:ext>
                </a:extLst>
              </a:tr>
              <a:tr h="712910">
                <a:tc>
                  <a:txBody>
                    <a:bodyPr/>
                    <a:lstStyle/>
                    <a:p>
                      <a:r>
                        <a:rPr lang="en-GB" sz="800">
                          <a:effectLst/>
                        </a:rPr>
                        <a:t>Summer Holiday Engagement Bookings</a:t>
                      </a:r>
                      <a:endParaRPr lang="en-GB" sz="800">
                        <a:effectLst/>
                        <a:latin typeface="Calibri" panose="020F0502020204030204" pitchFamily="34" charset="0"/>
                        <a:ea typeface="Calibri" panose="020F0502020204030204" pitchFamily="34" charset="0"/>
                      </a:endParaRPr>
                    </a:p>
                  </a:txBody>
                  <a:tcPr marL="46173" marR="46173" marT="46173" marB="46173"/>
                </a:tc>
                <a:tc>
                  <a:txBody>
                    <a:bodyPr/>
                    <a:lstStyle/>
                    <a:p>
                      <a:pPr algn="ctr"/>
                      <a:r>
                        <a:rPr lang="en-GB" sz="800" dirty="0">
                          <a:effectLst/>
                        </a:rPr>
                        <a:t>We'll be out and about visiting summer youth groups and holiday activities in the local area. If you're an organisation that would like to order free resources or book a free wellbeing activity and/or information session, depending on availability, for your summer holiday initiative please contact our friendly team of engagement leads using </a:t>
                      </a:r>
                      <a:r>
                        <a:rPr lang="en-GB" sz="900" u="sng" dirty="0">
                          <a:effectLst/>
                          <a:hlinkClick r:id="rId5"/>
                        </a:rPr>
                        <a:t>northteam@kooth.com</a:t>
                      </a:r>
                      <a:endParaRPr lang="en-GB" sz="800" dirty="0">
                        <a:effectLst/>
                        <a:latin typeface="Calibri" panose="020F0502020204030204" pitchFamily="34" charset="0"/>
                        <a:ea typeface="Calibri" panose="020F0502020204030204" pitchFamily="34" charset="0"/>
                      </a:endParaRPr>
                    </a:p>
                  </a:txBody>
                  <a:tcPr marL="46173" marR="46173" marT="46173" marB="46173"/>
                </a:tc>
                <a:extLst>
                  <a:ext uri="{0D108BD9-81ED-4DB2-BD59-A6C34878D82A}">
                    <a16:rowId xmlns:a16="http://schemas.microsoft.com/office/drawing/2014/main" val="797696237"/>
                  </a:ext>
                </a:extLst>
              </a:tr>
            </a:tbl>
          </a:graphicData>
        </a:graphic>
      </p:graphicFrame>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6"/>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1661993"/>
          </a:xfrm>
          <a:prstGeom prst="rect">
            <a:avLst/>
          </a:prstGeom>
          <a:noFill/>
        </p:spPr>
        <p:txBody>
          <a:bodyPr wrap="square" rtlCol="0">
            <a:spAutoFit/>
          </a:bodyPr>
          <a:lstStyle/>
          <a:p>
            <a:endParaRPr lang="en-GB" sz="3200" b="1" i="0" dirty="0">
              <a:effectLst/>
              <a:latin typeface="Istok Web"/>
            </a:endParaRPr>
          </a:p>
          <a:p>
            <a:endParaRPr lang="en-GB" b="0" i="0" dirty="0">
              <a:effectLst/>
              <a:latin typeface="Istok Web"/>
            </a:endParaRPr>
          </a:p>
          <a:p>
            <a:endParaRPr lang="en-GB" sz="2000" b="0" i="0" dirty="0">
              <a:solidFill>
                <a:srgbClr val="777777"/>
              </a:solidFill>
              <a:effectLst/>
              <a:latin typeface="Istok Web"/>
            </a:endParaRPr>
          </a:p>
          <a:p>
            <a:endParaRPr lang="en-GB" sz="3200" dirty="0"/>
          </a:p>
        </p:txBody>
      </p:sp>
      <p:pic>
        <p:nvPicPr>
          <p:cNvPr id="8" name="Picture 7">
            <a:extLst>
              <a:ext uri="{FF2B5EF4-FFF2-40B4-BE49-F238E27FC236}">
                <a16:creationId xmlns:a16="http://schemas.microsoft.com/office/drawing/2014/main" id="{16A86513-D105-4DE8-B651-F3AF23759388}"/>
              </a:ext>
            </a:extLst>
          </p:cNvPr>
          <p:cNvPicPr>
            <a:picLocks noChangeAspect="1"/>
          </p:cNvPicPr>
          <p:nvPr/>
        </p:nvPicPr>
        <p:blipFill>
          <a:blip r:embed="rId7"/>
          <a:stretch>
            <a:fillRect/>
          </a:stretch>
        </p:blipFill>
        <p:spPr>
          <a:xfrm>
            <a:off x="2217752" y="120355"/>
            <a:ext cx="6744641" cy="6058746"/>
          </a:xfrm>
          <a:prstGeom prst="rect">
            <a:avLst/>
          </a:prstGeom>
        </p:spPr>
      </p:pic>
    </p:spTree>
    <p:extLst>
      <p:ext uri="{BB962C8B-B14F-4D97-AF65-F5344CB8AC3E}">
        <p14:creationId xmlns:p14="http://schemas.microsoft.com/office/powerpoint/2010/main" val="286640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1661993"/>
          </a:xfrm>
          <a:prstGeom prst="rect">
            <a:avLst/>
          </a:prstGeom>
          <a:noFill/>
        </p:spPr>
        <p:txBody>
          <a:bodyPr wrap="square" rtlCol="0">
            <a:spAutoFit/>
          </a:bodyPr>
          <a:lstStyle/>
          <a:p>
            <a:endParaRPr lang="en-GB" sz="3200" b="1" i="0" dirty="0">
              <a:effectLst/>
              <a:latin typeface="Istok Web"/>
            </a:endParaRPr>
          </a:p>
          <a:p>
            <a:endParaRPr lang="en-GB" b="0" i="0" dirty="0">
              <a:effectLst/>
              <a:latin typeface="Istok Web"/>
            </a:endParaRPr>
          </a:p>
          <a:p>
            <a:endParaRPr lang="en-GB" sz="2000" b="0" i="0" dirty="0">
              <a:solidFill>
                <a:srgbClr val="777777"/>
              </a:solidFill>
              <a:effectLst/>
              <a:latin typeface="Istok Web"/>
            </a:endParaRPr>
          </a:p>
          <a:p>
            <a:endParaRPr lang="en-GB" sz="3200" dirty="0"/>
          </a:p>
        </p:txBody>
      </p:sp>
      <p:pic>
        <p:nvPicPr>
          <p:cNvPr id="6" name="Picture 5">
            <a:extLst>
              <a:ext uri="{FF2B5EF4-FFF2-40B4-BE49-F238E27FC236}">
                <a16:creationId xmlns:a16="http://schemas.microsoft.com/office/drawing/2014/main" id="{B09DE2DE-C60D-4BA6-A9F4-6BF06556A98F}"/>
              </a:ext>
            </a:extLst>
          </p:cNvPr>
          <p:cNvPicPr>
            <a:picLocks noChangeAspect="1"/>
          </p:cNvPicPr>
          <p:nvPr/>
        </p:nvPicPr>
        <p:blipFill>
          <a:blip r:embed="rId3"/>
          <a:stretch>
            <a:fillRect/>
          </a:stretch>
        </p:blipFill>
        <p:spPr>
          <a:xfrm>
            <a:off x="2189173" y="68640"/>
            <a:ext cx="7607970" cy="5518457"/>
          </a:xfrm>
          <a:prstGeom prst="rect">
            <a:avLst/>
          </a:prstGeom>
        </p:spPr>
      </p:pic>
    </p:spTree>
    <p:extLst>
      <p:ext uri="{BB962C8B-B14F-4D97-AF65-F5344CB8AC3E}">
        <p14:creationId xmlns:p14="http://schemas.microsoft.com/office/powerpoint/2010/main" val="207396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3631763"/>
          </a:xfrm>
          <a:prstGeom prst="rect">
            <a:avLst/>
          </a:prstGeom>
          <a:noFill/>
        </p:spPr>
        <p:txBody>
          <a:bodyPr wrap="square" rtlCol="0">
            <a:spAutoFit/>
          </a:bodyPr>
          <a:lstStyle/>
          <a:p>
            <a:r>
              <a:rPr lang="en-GB" sz="3200" b="1" dirty="0"/>
              <a:t>Our next guest…..</a:t>
            </a:r>
          </a:p>
          <a:p>
            <a:r>
              <a:rPr lang="en-GB" sz="3200" b="1" dirty="0"/>
              <a:t>Lee Peacock from the IAG (Information, Advice and Guidance team). He is hear to talk to you about their offer and what they can provide. </a:t>
            </a:r>
          </a:p>
          <a:p>
            <a:endParaRPr lang="en-GB" sz="3200" b="1" i="0" dirty="0">
              <a:effectLst/>
              <a:latin typeface="Istok Web"/>
            </a:endParaRPr>
          </a:p>
          <a:p>
            <a:endParaRPr lang="en-GB" b="0" i="0" dirty="0">
              <a:effectLst/>
              <a:latin typeface="Istok Web"/>
            </a:endParaRPr>
          </a:p>
          <a:p>
            <a:endParaRPr lang="en-GB" sz="2000" b="0" i="0" dirty="0">
              <a:solidFill>
                <a:srgbClr val="777777"/>
              </a:solidFill>
              <a:effectLst/>
              <a:latin typeface="Istok Web"/>
            </a:endParaRPr>
          </a:p>
          <a:p>
            <a:endParaRPr lang="en-GB" sz="3200" dirty="0"/>
          </a:p>
        </p:txBody>
      </p:sp>
    </p:spTree>
    <p:extLst>
      <p:ext uri="{BB962C8B-B14F-4D97-AF65-F5344CB8AC3E}">
        <p14:creationId xmlns:p14="http://schemas.microsoft.com/office/powerpoint/2010/main" val="196594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42CA2-F9E5-431C-9A6C-3E44C06F1838}"/>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4856DBD-7162-417F-B602-4B58063413C6}"/>
              </a:ext>
            </a:extLst>
          </p:cNvPr>
          <p:cNvPicPr>
            <a:picLocks noGrp="1" noChangeAspect="1"/>
          </p:cNvPicPr>
          <p:nvPr>
            <p:ph idx="1"/>
          </p:nvPr>
        </p:nvPicPr>
        <p:blipFill>
          <a:blip r:embed="rId2"/>
          <a:stretch>
            <a:fillRect/>
          </a:stretch>
        </p:blipFill>
        <p:spPr>
          <a:xfrm>
            <a:off x="1196788" y="779929"/>
            <a:ext cx="8485094" cy="5397034"/>
          </a:xfrm>
        </p:spPr>
      </p:pic>
    </p:spTree>
    <p:extLst>
      <p:ext uri="{BB962C8B-B14F-4D97-AF65-F5344CB8AC3E}">
        <p14:creationId xmlns:p14="http://schemas.microsoft.com/office/powerpoint/2010/main" val="3968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FA924-A5B9-4874-881F-11EF77A37380}"/>
              </a:ext>
            </a:extLst>
          </p:cNvPr>
          <p:cNvPicPr>
            <a:picLocks noChangeAspect="1"/>
          </p:cNvPicPr>
          <p:nvPr/>
        </p:nvPicPr>
        <p:blipFill>
          <a:blip r:embed="rId2"/>
          <a:stretch>
            <a:fillRect/>
          </a:stretch>
        </p:blipFill>
        <p:spPr>
          <a:xfrm>
            <a:off x="1344707" y="384350"/>
            <a:ext cx="8066456" cy="5478568"/>
          </a:xfrm>
          <a:prstGeom prst="rect">
            <a:avLst/>
          </a:prstGeom>
        </p:spPr>
      </p:pic>
    </p:spTree>
    <p:extLst>
      <p:ext uri="{BB962C8B-B14F-4D97-AF65-F5344CB8AC3E}">
        <p14:creationId xmlns:p14="http://schemas.microsoft.com/office/powerpoint/2010/main" val="840421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59AE-1F8C-4218-986D-80580996351F}"/>
              </a:ext>
            </a:extLst>
          </p:cNvPr>
          <p:cNvSpPr>
            <a:spLocks noGrp="1"/>
          </p:cNvSpPr>
          <p:nvPr>
            <p:ph type="title"/>
          </p:nvPr>
        </p:nvSpPr>
        <p:spPr/>
        <p:txBody>
          <a:bodyPr/>
          <a:lstStyle/>
          <a:p>
            <a:r>
              <a:rPr lang="en-GB" dirty="0"/>
              <a:t>Careers, Advice and Guidance</a:t>
            </a:r>
          </a:p>
        </p:txBody>
      </p:sp>
      <p:sp>
        <p:nvSpPr>
          <p:cNvPr id="3" name="Content Placeholder 2">
            <a:extLst>
              <a:ext uri="{FF2B5EF4-FFF2-40B4-BE49-F238E27FC236}">
                <a16:creationId xmlns:a16="http://schemas.microsoft.com/office/drawing/2014/main" id="{62FCD3FB-6C36-4877-B4E4-2F47702A5A2E}"/>
              </a:ext>
            </a:extLst>
          </p:cNvPr>
          <p:cNvSpPr>
            <a:spLocks noGrp="1"/>
          </p:cNvSpPr>
          <p:nvPr>
            <p:ph idx="1"/>
          </p:nvPr>
        </p:nvSpPr>
        <p:spPr/>
        <p:txBody>
          <a:bodyPr/>
          <a:lstStyle/>
          <a:p>
            <a:r>
              <a:rPr lang="en-GB" dirty="0"/>
              <a:t>Work with Year 11 and Year 13 predominantly to deliver careers guidance and attending transitional reviews. They work with those individuals at risk of NEET (Not in Employment, Education or Training) as well as those in Education, Employment and Training. </a:t>
            </a:r>
          </a:p>
          <a:p>
            <a:r>
              <a:rPr lang="en-GB" dirty="0"/>
              <a:t>Contact details: </a:t>
            </a:r>
            <a:r>
              <a:rPr lang="en-GB" dirty="0">
                <a:hlinkClick r:id="rId2"/>
              </a:rPr>
              <a:t>leepeacock@gateshead.gov.uk</a:t>
            </a:r>
            <a:endParaRPr lang="en-GB" dirty="0"/>
          </a:p>
          <a:p>
            <a:r>
              <a:rPr lang="en-GB" dirty="0"/>
              <a:t>0191 433 3856</a:t>
            </a:r>
          </a:p>
        </p:txBody>
      </p:sp>
    </p:spTree>
    <p:extLst>
      <p:ext uri="{BB962C8B-B14F-4D97-AF65-F5344CB8AC3E}">
        <p14:creationId xmlns:p14="http://schemas.microsoft.com/office/powerpoint/2010/main" val="1285259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0C4-7762-4FD5-9D95-1FD4899CE49A}"/>
              </a:ext>
            </a:extLst>
          </p:cNvPr>
          <p:cNvSpPr>
            <a:spLocks noGrp="1"/>
          </p:cNvSpPr>
          <p:nvPr>
            <p:ph type="title"/>
          </p:nvPr>
        </p:nvSpPr>
        <p:spPr/>
        <p:txBody>
          <a:bodyPr/>
          <a:lstStyle/>
          <a:p>
            <a:r>
              <a:rPr lang="en-GB" dirty="0"/>
              <a:t>Other LA Careers Teams</a:t>
            </a:r>
          </a:p>
        </p:txBody>
      </p:sp>
      <p:sp>
        <p:nvSpPr>
          <p:cNvPr id="3" name="Content Placeholder 2">
            <a:extLst>
              <a:ext uri="{FF2B5EF4-FFF2-40B4-BE49-F238E27FC236}">
                <a16:creationId xmlns:a16="http://schemas.microsoft.com/office/drawing/2014/main" id="{2150B895-F6B7-4B8B-9A91-A0675D3492C0}"/>
              </a:ext>
            </a:extLst>
          </p:cNvPr>
          <p:cNvSpPr>
            <a:spLocks noGrp="1"/>
          </p:cNvSpPr>
          <p:nvPr>
            <p:ph idx="1"/>
          </p:nvPr>
        </p:nvSpPr>
        <p:spPr/>
        <p:txBody>
          <a:bodyPr/>
          <a:lstStyle/>
          <a:p>
            <a:r>
              <a:rPr lang="en-GB" dirty="0">
                <a:hlinkClick r:id="rId2"/>
              </a:rPr>
              <a:t>craig.liddle@durham.gov.uk</a:t>
            </a:r>
            <a:endParaRPr lang="en-GB" dirty="0"/>
          </a:p>
          <a:p>
            <a:r>
              <a:rPr lang="en-GB" dirty="0">
                <a:hlinkClick r:id="rId3"/>
              </a:rPr>
              <a:t>ann.graham@newcastle.gov.uk</a:t>
            </a:r>
            <a:endParaRPr lang="en-GB" dirty="0"/>
          </a:p>
          <a:p>
            <a:r>
              <a:rPr lang="en-GB" dirty="0">
                <a:hlinkClick r:id="rId4"/>
              </a:rPr>
              <a:t>sarah.lewthwaite@southtyneside.gov.uk</a:t>
            </a:r>
            <a:endParaRPr lang="en-GB" dirty="0"/>
          </a:p>
          <a:p>
            <a:r>
              <a:rPr lang="en-GB" dirty="0">
                <a:hlinkClick r:id="rId5"/>
              </a:rPr>
              <a:t>lindsey.taggart@northumberland.gov.uk</a:t>
            </a:r>
            <a:endParaRPr lang="en-GB" dirty="0"/>
          </a:p>
          <a:p>
            <a:r>
              <a:rPr lang="en-GB" dirty="0">
                <a:hlinkClick r:id="rId6"/>
              </a:rPr>
              <a:t>john.gibson@northtyneside.gov.uk</a:t>
            </a:r>
            <a:r>
              <a:rPr lang="en-GB" dirty="0"/>
              <a:t> </a:t>
            </a:r>
          </a:p>
        </p:txBody>
      </p:sp>
    </p:spTree>
    <p:extLst>
      <p:ext uri="{BB962C8B-B14F-4D97-AF65-F5344CB8AC3E}">
        <p14:creationId xmlns:p14="http://schemas.microsoft.com/office/powerpoint/2010/main" val="186046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unburst chart&#10;&#10;Description automatically generated">
            <a:extLst>
              <a:ext uri="{FF2B5EF4-FFF2-40B4-BE49-F238E27FC236}">
                <a16:creationId xmlns:a16="http://schemas.microsoft.com/office/drawing/2014/main" id="{93854582-4B23-1049-A27E-5FF82586DA6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269EEB-1978-074B-B161-5C752FB2D2AF}"/>
              </a:ext>
            </a:extLst>
          </p:cNvPr>
          <p:cNvSpPr>
            <a:spLocks noGrp="1"/>
          </p:cNvSpPr>
          <p:nvPr>
            <p:ph type="title"/>
          </p:nvPr>
        </p:nvSpPr>
        <p:spPr/>
        <p:txBody>
          <a:bodyPr/>
          <a:lstStyle/>
          <a:p>
            <a:r>
              <a:rPr lang="en-US" b="1" dirty="0">
                <a:solidFill>
                  <a:srgbClr val="1E2E57"/>
                </a:solidFill>
                <a:latin typeface="Helvetica" pitchFamily="2" charset="0"/>
              </a:rPr>
              <a:t>Streamlining paperwork </a:t>
            </a:r>
          </a:p>
        </p:txBody>
      </p:sp>
      <p:sp>
        <p:nvSpPr>
          <p:cNvPr id="4" name="Content Placeholder 3">
            <a:extLst>
              <a:ext uri="{FF2B5EF4-FFF2-40B4-BE49-F238E27FC236}">
                <a16:creationId xmlns:a16="http://schemas.microsoft.com/office/drawing/2014/main" id="{CA100847-888A-45AE-80B4-50DC707D539D}"/>
              </a:ext>
            </a:extLst>
          </p:cNvPr>
          <p:cNvSpPr>
            <a:spLocks noGrp="1"/>
          </p:cNvSpPr>
          <p:nvPr>
            <p:ph idx="1"/>
          </p:nvPr>
        </p:nvSpPr>
        <p:spPr/>
        <p:txBody>
          <a:bodyPr/>
          <a:lstStyle/>
          <a:p>
            <a:r>
              <a:rPr lang="en-GB" dirty="0"/>
              <a:t>Would you like/ feel it would be beneficial to have a template for SEN support plans and behaviour plans or do you prefer using your own versions? </a:t>
            </a:r>
          </a:p>
          <a:p>
            <a:r>
              <a:rPr lang="en-GB" dirty="0"/>
              <a:t>If you are interested in supporting us to make easy to use templates to support you then let me know as a task and finish group will be set up next academic year. </a:t>
            </a:r>
          </a:p>
          <a:p>
            <a:r>
              <a:rPr lang="en-GB" dirty="0">
                <a:hlinkClick r:id="rId3"/>
              </a:rPr>
              <a:t>lynnekilford@gateshead.gov.uk</a:t>
            </a:r>
            <a:r>
              <a:rPr lang="en-GB" dirty="0"/>
              <a:t> or </a:t>
            </a:r>
            <a:r>
              <a:rPr lang="en-GB" dirty="0">
                <a:hlinkClick r:id="rId4"/>
              </a:rPr>
              <a:t>sendconetwork@gateshead.gov.uk</a:t>
            </a:r>
            <a:r>
              <a:rPr lang="en-GB" dirty="0"/>
              <a:t> </a:t>
            </a:r>
          </a:p>
        </p:txBody>
      </p:sp>
    </p:spTree>
    <p:extLst>
      <p:ext uri="{BB962C8B-B14F-4D97-AF65-F5344CB8AC3E}">
        <p14:creationId xmlns:p14="http://schemas.microsoft.com/office/powerpoint/2010/main" val="190883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2062103"/>
          </a:xfrm>
          <a:prstGeom prst="rect">
            <a:avLst/>
          </a:prstGeom>
          <a:noFill/>
        </p:spPr>
        <p:txBody>
          <a:bodyPr wrap="square" rtlCol="0">
            <a:spAutoFit/>
          </a:bodyPr>
          <a:lstStyle/>
          <a:p>
            <a:pPr algn="l"/>
            <a:r>
              <a:rPr lang="en-GB" sz="3200" b="1" i="0" dirty="0">
                <a:solidFill>
                  <a:srgbClr val="212529"/>
                </a:solidFill>
                <a:effectLst/>
              </a:rPr>
              <a:t>Health Updates from our Health Colleagues</a:t>
            </a:r>
          </a:p>
          <a:p>
            <a:pPr algn="l"/>
            <a:endParaRPr lang="en-GB" sz="3200" b="1" dirty="0">
              <a:solidFill>
                <a:srgbClr val="212529"/>
              </a:solidFill>
            </a:endParaRPr>
          </a:p>
          <a:p>
            <a:pPr algn="l"/>
            <a:r>
              <a:rPr lang="en-GB" sz="3200" b="1" i="0" dirty="0">
                <a:solidFill>
                  <a:srgbClr val="212529"/>
                </a:solidFill>
                <a:effectLst/>
              </a:rPr>
              <a:t>Our new DCO……..Dawn Robson </a:t>
            </a:r>
            <a:endParaRPr lang="en-GB" sz="2800" b="0" i="0" dirty="0">
              <a:solidFill>
                <a:srgbClr val="212529"/>
              </a:solidFill>
              <a:effectLst/>
            </a:endParaRPr>
          </a:p>
          <a:p>
            <a:endParaRPr lang="en-GB" sz="3200" dirty="0"/>
          </a:p>
        </p:txBody>
      </p:sp>
    </p:spTree>
    <p:extLst>
      <p:ext uri="{BB962C8B-B14F-4D97-AF65-F5344CB8AC3E}">
        <p14:creationId xmlns:p14="http://schemas.microsoft.com/office/powerpoint/2010/main" val="639782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C8A2-E099-42A3-BDE1-0602C0EEA6D7}"/>
              </a:ext>
            </a:extLst>
          </p:cNvPr>
          <p:cNvSpPr>
            <a:spLocks noGrp="1"/>
          </p:cNvSpPr>
          <p:nvPr>
            <p:ph type="title"/>
          </p:nvPr>
        </p:nvSpPr>
        <p:spPr/>
        <p:txBody>
          <a:bodyPr/>
          <a:lstStyle/>
          <a:p>
            <a:r>
              <a:rPr lang="en-GB" dirty="0"/>
              <a:t>Updates</a:t>
            </a:r>
          </a:p>
        </p:txBody>
      </p:sp>
      <p:sp>
        <p:nvSpPr>
          <p:cNvPr id="3" name="Content Placeholder 2">
            <a:extLst>
              <a:ext uri="{FF2B5EF4-FFF2-40B4-BE49-F238E27FC236}">
                <a16:creationId xmlns:a16="http://schemas.microsoft.com/office/drawing/2014/main" id="{D42517B3-1500-49A1-8CC9-247564CC3EE9}"/>
              </a:ext>
            </a:extLst>
          </p:cNvPr>
          <p:cNvSpPr>
            <a:spLocks noGrp="1"/>
          </p:cNvSpPr>
          <p:nvPr>
            <p:ph idx="1"/>
          </p:nvPr>
        </p:nvSpPr>
        <p:spPr/>
        <p:txBody>
          <a:bodyPr/>
          <a:lstStyle/>
          <a:p>
            <a:r>
              <a:rPr lang="en-GB" dirty="0"/>
              <a:t>CCG has now become the North East and North Cumbria Integrated Care Board (ICB)</a:t>
            </a:r>
          </a:p>
          <a:p>
            <a:r>
              <a:rPr lang="en-GB" dirty="0"/>
              <a:t>Masterclasses will be coming soon as an e-learning package is in development for: Asthma, epilepsy and anaphylaxis.</a:t>
            </a:r>
          </a:p>
          <a:p>
            <a:r>
              <a:rPr lang="en-GB" dirty="0"/>
              <a:t>Access 27 training- impact of COVID on CYP- 2 training dates left. </a:t>
            </a:r>
          </a:p>
          <a:p>
            <a:r>
              <a:rPr lang="en-GB" dirty="0"/>
              <a:t> </a:t>
            </a:r>
          </a:p>
        </p:txBody>
      </p:sp>
    </p:spTree>
    <p:extLst>
      <p:ext uri="{BB962C8B-B14F-4D97-AF65-F5344CB8AC3E}">
        <p14:creationId xmlns:p14="http://schemas.microsoft.com/office/powerpoint/2010/main" val="36112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unburst chart&#10;&#10;Description automatically generated">
            <a:extLst>
              <a:ext uri="{FF2B5EF4-FFF2-40B4-BE49-F238E27FC236}">
                <a16:creationId xmlns:a16="http://schemas.microsoft.com/office/drawing/2014/main" id="{93854582-4B23-1049-A27E-5FF82586DA6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269EEB-1978-074B-B161-5C752FB2D2AF}"/>
              </a:ext>
            </a:extLst>
          </p:cNvPr>
          <p:cNvSpPr>
            <a:spLocks noGrp="1"/>
          </p:cNvSpPr>
          <p:nvPr>
            <p:ph type="title"/>
          </p:nvPr>
        </p:nvSpPr>
        <p:spPr/>
        <p:txBody>
          <a:bodyPr/>
          <a:lstStyle/>
          <a:p>
            <a:r>
              <a:rPr lang="en-US" b="1" dirty="0">
                <a:solidFill>
                  <a:srgbClr val="1E2E57"/>
                </a:solidFill>
                <a:latin typeface="Helvetica" pitchFamily="2" charset="0"/>
              </a:rPr>
              <a:t>Welcome to the All New SENCO Network </a:t>
            </a:r>
          </a:p>
        </p:txBody>
      </p:sp>
      <p:graphicFrame>
        <p:nvGraphicFramePr>
          <p:cNvPr id="6" name="Content Placeholder 2">
            <a:extLst>
              <a:ext uri="{FF2B5EF4-FFF2-40B4-BE49-F238E27FC236}">
                <a16:creationId xmlns:a16="http://schemas.microsoft.com/office/drawing/2014/main" id="{1E3EBD9E-9409-41A2-B677-CCBEA162E73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8254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6235-C566-420D-82EC-6587266BB80F}"/>
              </a:ext>
            </a:extLst>
          </p:cNvPr>
          <p:cNvSpPr>
            <a:spLocks noGrp="1"/>
          </p:cNvSpPr>
          <p:nvPr>
            <p:ph type="title"/>
          </p:nvPr>
        </p:nvSpPr>
        <p:spPr/>
        <p:txBody>
          <a:bodyPr/>
          <a:lstStyle/>
          <a:p>
            <a:r>
              <a:rPr lang="en-GB" dirty="0"/>
              <a:t>Access 27 Workshops</a:t>
            </a:r>
          </a:p>
        </p:txBody>
      </p:sp>
      <p:sp>
        <p:nvSpPr>
          <p:cNvPr id="3" name="Content Placeholder 2">
            <a:extLst>
              <a:ext uri="{FF2B5EF4-FFF2-40B4-BE49-F238E27FC236}">
                <a16:creationId xmlns:a16="http://schemas.microsoft.com/office/drawing/2014/main" id="{01C9ACDC-126A-4AF3-AA4E-BF7CAFB7700D}"/>
              </a:ext>
            </a:extLst>
          </p:cNvPr>
          <p:cNvSpPr>
            <a:spLocks noGrp="1"/>
          </p:cNvSpPr>
          <p:nvPr>
            <p:ph idx="1"/>
          </p:nvPr>
        </p:nvSpPr>
        <p:spPr/>
        <p:txBody>
          <a:bodyPr/>
          <a:lstStyle/>
          <a:p>
            <a:r>
              <a:rPr lang="en-GB" dirty="0"/>
              <a:t>Monday 11</a:t>
            </a:r>
            <a:r>
              <a:rPr lang="en-GB" baseline="30000" dirty="0"/>
              <a:t>th</a:t>
            </a:r>
            <a:r>
              <a:rPr lang="en-GB" dirty="0"/>
              <a:t> 10am</a:t>
            </a:r>
          </a:p>
          <a:p>
            <a:r>
              <a:rPr lang="en-GB" dirty="0"/>
              <a:t>Wednesday 13</a:t>
            </a:r>
            <a:r>
              <a:rPr lang="en-GB" baseline="30000" dirty="0"/>
              <a:t>th</a:t>
            </a:r>
            <a:r>
              <a:rPr lang="en-GB" dirty="0"/>
              <a:t> 2pm</a:t>
            </a:r>
          </a:p>
          <a:p>
            <a:endParaRPr lang="en-GB" dirty="0"/>
          </a:p>
          <a:p>
            <a:r>
              <a:rPr lang="en-GB" dirty="0"/>
              <a:t>Email </a:t>
            </a:r>
            <a:r>
              <a:rPr lang="en-GB" dirty="0">
                <a:hlinkClick r:id="rId2"/>
              </a:rPr>
              <a:t>ngccg.cypfgh@nhs.net</a:t>
            </a:r>
            <a:r>
              <a:rPr lang="en-GB" dirty="0"/>
              <a:t> to book a place</a:t>
            </a:r>
          </a:p>
        </p:txBody>
      </p:sp>
    </p:spTree>
    <p:extLst>
      <p:ext uri="{BB962C8B-B14F-4D97-AF65-F5344CB8AC3E}">
        <p14:creationId xmlns:p14="http://schemas.microsoft.com/office/powerpoint/2010/main" val="782092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90846-E344-4B4E-8304-AC7E341CC228}"/>
              </a:ext>
            </a:extLst>
          </p:cNvPr>
          <p:cNvPicPr>
            <a:picLocks noChangeAspect="1"/>
          </p:cNvPicPr>
          <p:nvPr/>
        </p:nvPicPr>
        <p:blipFill>
          <a:blip r:embed="rId2"/>
          <a:stretch>
            <a:fillRect/>
          </a:stretch>
        </p:blipFill>
        <p:spPr>
          <a:xfrm>
            <a:off x="2447365" y="674076"/>
            <a:ext cx="5768243" cy="4355348"/>
          </a:xfrm>
          <a:prstGeom prst="rect">
            <a:avLst/>
          </a:prstGeom>
        </p:spPr>
      </p:pic>
    </p:spTree>
    <p:extLst>
      <p:ext uri="{BB962C8B-B14F-4D97-AF65-F5344CB8AC3E}">
        <p14:creationId xmlns:p14="http://schemas.microsoft.com/office/powerpoint/2010/main" val="1270065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23E6ECC">
            <a:hlinkClick r:id="" action="ppaction://media"/>
            <a:extLst>
              <a:ext uri="{FF2B5EF4-FFF2-40B4-BE49-F238E27FC236}">
                <a16:creationId xmlns:a16="http://schemas.microsoft.com/office/drawing/2014/main" id="{85422D65-04C2-428A-A2E2-CFA9AA9576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153" y="1183341"/>
            <a:ext cx="11948128" cy="6720822"/>
          </a:xfrm>
          <a:prstGeom prst="rect">
            <a:avLst/>
          </a:prstGeom>
        </p:spPr>
      </p:pic>
    </p:spTree>
    <p:extLst>
      <p:ext uri="{BB962C8B-B14F-4D97-AF65-F5344CB8AC3E}">
        <p14:creationId xmlns:p14="http://schemas.microsoft.com/office/powerpoint/2010/main" val="299728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D84FB-CC04-4B45-9A72-D8131DB72286}"/>
              </a:ext>
            </a:extLst>
          </p:cNvPr>
          <p:cNvPicPr>
            <a:picLocks noChangeAspect="1"/>
          </p:cNvPicPr>
          <p:nvPr/>
        </p:nvPicPr>
        <p:blipFill>
          <a:blip r:embed="rId2"/>
          <a:stretch>
            <a:fillRect/>
          </a:stretch>
        </p:blipFill>
        <p:spPr>
          <a:xfrm>
            <a:off x="2766548" y="328180"/>
            <a:ext cx="6658904" cy="6201640"/>
          </a:xfrm>
          <a:prstGeom prst="rect">
            <a:avLst/>
          </a:prstGeom>
        </p:spPr>
      </p:pic>
    </p:spTree>
    <p:extLst>
      <p:ext uri="{BB962C8B-B14F-4D97-AF65-F5344CB8AC3E}">
        <p14:creationId xmlns:p14="http://schemas.microsoft.com/office/powerpoint/2010/main" val="1547406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CDD2D-27FE-4CA7-80EB-255348A379FC}"/>
              </a:ext>
            </a:extLst>
          </p:cNvPr>
          <p:cNvPicPr>
            <a:picLocks noChangeAspect="1"/>
          </p:cNvPicPr>
          <p:nvPr/>
        </p:nvPicPr>
        <p:blipFill>
          <a:blip r:embed="rId2"/>
          <a:stretch>
            <a:fillRect/>
          </a:stretch>
        </p:blipFill>
        <p:spPr>
          <a:xfrm>
            <a:off x="2623653" y="328180"/>
            <a:ext cx="6944694" cy="6201640"/>
          </a:xfrm>
          <a:prstGeom prst="rect">
            <a:avLst/>
          </a:prstGeom>
        </p:spPr>
      </p:pic>
    </p:spTree>
    <p:extLst>
      <p:ext uri="{BB962C8B-B14F-4D97-AF65-F5344CB8AC3E}">
        <p14:creationId xmlns:p14="http://schemas.microsoft.com/office/powerpoint/2010/main" val="3838079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D7320-B742-4D05-91BD-04FB9FAD47FA}"/>
              </a:ext>
            </a:extLst>
          </p:cNvPr>
          <p:cNvPicPr>
            <a:picLocks noChangeAspect="1"/>
          </p:cNvPicPr>
          <p:nvPr/>
        </p:nvPicPr>
        <p:blipFill>
          <a:blip r:embed="rId2"/>
          <a:stretch>
            <a:fillRect/>
          </a:stretch>
        </p:blipFill>
        <p:spPr>
          <a:xfrm>
            <a:off x="1855651" y="968188"/>
            <a:ext cx="7679354" cy="4456578"/>
          </a:xfrm>
          <a:prstGeom prst="rect">
            <a:avLst/>
          </a:prstGeom>
        </p:spPr>
      </p:pic>
    </p:spTree>
    <p:extLst>
      <p:ext uri="{BB962C8B-B14F-4D97-AF65-F5344CB8AC3E}">
        <p14:creationId xmlns:p14="http://schemas.microsoft.com/office/powerpoint/2010/main" val="1434245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5878532"/>
          </a:xfrm>
          <a:prstGeom prst="rect">
            <a:avLst/>
          </a:prstGeom>
          <a:noFill/>
        </p:spPr>
        <p:txBody>
          <a:bodyPr wrap="square" rtlCol="0">
            <a:spAutoFit/>
          </a:bodyPr>
          <a:lstStyle/>
          <a:p>
            <a:pPr algn="l"/>
            <a:r>
              <a:rPr lang="en-GB" sz="3200" b="1" i="0" dirty="0">
                <a:solidFill>
                  <a:srgbClr val="212529"/>
                </a:solidFill>
                <a:effectLst/>
              </a:rPr>
              <a:t>Question came through the parent carer forum- can a school say they cannot meet my son’s/ daughter’s needs?</a:t>
            </a:r>
          </a:p>
          <a:p>
            <a:pPr algn="l"/>
            <a:r>
              <a:rPr lang="en-GB" sz="3200" b="1" dirty="0">
                <a:solidFill>
                  <a:srgbClr val="212529"/>
                </a:solidFill>
              </a:rPr>
              <a:t>Legislation is in place: Children’s and Families Act/ SEND Code </a:t>
            </a:r>
            <a:r>
              <a:rPr lang="en-GB" sz="3200" b="1">
                <a:solidFill>
                  <a:srgbClr val="212529"/>
                </a:solidFill>
              </a:rPr>
              <a:t>of Practice/ DDA</a:t>
            </a:r>
            <a:endParaRPr lang="en-GB" sz="3200" b="1" i="0" dirty="0">
              <a:solidFill>
                <a:srgbClr val="212529"/>
              </a:solidFill>
              <a:effectLst/>
            </a:endParaRPr>
          </a:p>
          <a:p>
            <a:pPr algn="l"/>
            <a:r>
              <a:rPr lang="en-GB" sz="2400" b="1" i="0">
                <a:solidFill>
                  <a:srgbClr val="212529"/>
                </a:solidFill>
                <a:effectLst/>
              </a:rPr>
              <a:t>Summary </a:t>
            </a:r>
            <a:r>
              <a:rPr lang="en-GB" sz="2400" b="1" i="0" dirty="0">
                <a:solidFill>
                  <a:srgbClr val="212529"/>
                </a:solidFill>
                <a:effectLst/>
              </a:rPr>
              <a:t>of what the Code of Practice states:</a:t>
            </a:r>
          </a:p>
          <a:p>
            <a:pPr algn="l"/>
            <a:r>
              <a:rPr lang="en-GB" sz="2400" b="1" dirty="0">
                <a:solidFill>
                  <a:srgbClr val="212529"/>
                </a:solidFill>
              </a:rPr>
              <a:t>9.78 </a:t>
            </a:r>
            <a:r>
              <a:rPr lang="en-GB" sz="2400" dirty="0"/>
              <a:t>Relevant legislation: Sections 33 and 39 of the Children and Families Act 2014 9.78 The child’s parent or the young person has the right to request a particular school, college or other institution of the following type to be named in their EHC plan: • maintained nursery school • maintained school and any form of academy or free school (mainstream or special) • non-maintained special school • further education or sixth form college • independent school or independent specialist colleges (where they have been approved for this purpose by the Secretary of State and published in a list available to all parents and young people</a:t>
            </a:r>
            <a:endParaRPr lang="en-GB" sz="2400" b="0" i="0" dirty="0">
              <a:solidFill>
                <a:srgbClr val="212529"/>
              </a:solidFill>
              <a:effectLst/>
            </a:endParaRPr>
          </a:p>
          <a:p>
            <a:endParaRPr lang="en-GB" sz="3200" dirty="0"/>
          </a:p>
        </p:txBody>
      </p:sp>
    </p:spTree>
    <p:extLst>
      <p:ext uri="{BB962C8B-B14F-4D97-AF65-F5344CB8AC3E}">
        <p14:creationId xmlns:p14="http://schemas.microsoft.com/office/powerpoint/2010/main" val="2174742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4401205"/>
          </a:xfrm>
          <a:prstGeom prst="rect">
            <a:avLst/>
          </a:prstGeom>
          <a:noFill/>
        </p:spPr>
        <p:txBody>
          <a:bodyPr wrap="square" rtlCol="0">
            <a:spAutoFit/>
          </a:bodyPr>
          <a:lstStyle/>
          <a:p>
            <a:r>
              <a:rPr lang="en-GB" sz="2800" dirty="0"/>
              <a:t>9.79 If a child’s parent or a young person makes a request for a particular nursery, school or post-16 institution in these groups the local authority must comply with that preference and name the school or college in the EHC plan unless: • it would be unsuitable for the age, ability, aptitude or SEN of the child or young person, or • the attendance of the child or young person there would be incompatible with the efficient education of others, or the efficient use of resources</a:t>
            </a:r>
          </a:p>
          <a:p>
            <a:r>
              <a:rPr lang="en-GB" sz="2800" dirty="0"/>
              <a:t>The school is always consulted with</a:t>
            </a:r>
          </a:p>
          <a:p>
            <a:r>
              <a:rPr lang="en-GB" sz="2800" dirty="0"/>
              <a:t>Where a nursery, school or college identified at 9.78 above is named on an EHC plan they must admit the child or young person.</a:t>
            </a:r>
          </a:p>
        </p:txBody>
      </p:sp>
    </p:spTree>
    <p:extLst>
      <p:ext uri="{BB962C8B-B14F-4D97-AF65-F5344CB8AC3E}">
        <p14:creationId xmlns:p14="http://schemas.microsoft.com/office/powerpoint/2010/main" val="285267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5755422"/>
          </a:xfrm>
          <a:prstGeom prst="rect">
            <a:avLst/>
          </a:prstGeom>
          <a:noFill/>
        </p:spPr>
        <p:txBody>
          <a:bodyPr wrap="square" rtlCol="0">
            <a:spAutoFit/>
          </a:bodyPr>
          <a:lstStyle/>
          <a:p>
            <a:r>
              <a:rPr lang="en-GB" sz="2800" dirty="0"/>
              <a:t>9.88 Where a parent or young person does not make a request for a particular nursery, school or college, or does so and their request is not met, the local authority must specify mainstream provision in the EHC plan unless it would be: </a:t>
            </a:r>
          </a:p>
          <a:p>
            <a:r>
              <a:rPr lang="en-GB" sz="2800" dirty="0"/>
              <a:t>• against the wishes of the parent or young person, or</a:t>
            </a:r>
          </a:p>
          <a:p>
            <a:r>
              <a:rPr lang="en-GB" sz="2800" dirty="0"/>
              <a:t> • incompatible with the efficient education of others</a:t>
            </a:r>
          </a:p>
          <a:p>
            <a:r>
              <a:rPr lang="en-GB" sz="2800" dirty="0"/>
              <a:t>9.89 Mainstream education cannot be refused by a local authority on the grounds that it is not suitable. A local authority can rely on the exception of incompatibility with the efficient education of others in relation to maintained nursery schools, mainstream schools or mainstream post-16 institutions taken as a whole only if it can show that there are no reasonable steps it could take to prevent that incompatibility.</a:t>
            </a:r>
          </a:p>
          <a:p>
            <a:endParaRPr lang="en-GB" sz="3200" dirty="0"/>
          </a:p>
        </p:txBody>
      </p:sp>
    </p:spTree>
    <p:extLst>
      <p:ext uri="{BB962C8B-B14F-4D97-AF65-F5344CB8AC3E}">
        <p14:creationId xmlns:p14="http://schemas.microsoft.com/office/powerpoint/2010/main" val="2558529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5816977"/>
          </a:xfrm>
          <a:prstGeom prst="rect">
            <a:avLst/>
          </a:prstGeom>
          <a:noFill/>
        </p:spPr>
        <p:txBody>
          <a:bodyPr wrap="square" rtlCol="0">
            <a:spAutoFit/>
          </a:bodyPr>
          <a:lstStyle/>
          <a:p>
            <a:pPr algn="l"/>
            <a:r>
              <a:rPr lang="en-GB" sz="3200" b="1" i="0" dirty="0">
                <a:solidFill>
                  <a:srgbClr val="212529"/>
                </a:solidFill>
                <a:effectLst/>
              </a:rPr>
              <a:t>Training and Development for next academic year (to name but a few and we will be getting together in person for some </a:t>
            </a:r>
            <a:r>
              <a:rPr lang="en-GB" sz="3200" b="1" i="0" dirty="0">
                <a:solidFill>
                  <a:srgbClr val="212529"/>
                </a:solidFill>
                <a:effectLst/>
                <a:sym typeface="Wingdings" panose="05000000000000000000" pitchFamily="2" charset="2"/>
              </a:rPr>
              <a:t></a:t>
            </a:r>
            <a:r>
              <a:rPr lang="en-GB" sz="3200" b="1" i="0" dirty="0">
                <a:solidFill>
                  <a:srgbClr val="212529"/>
                </a:solidFill>
                <a:effectLst/>
              </a:rPr>
              <a:t>)</a:t>
            </a:r>
          </a:p>
          <a:p>
            <a:pPr algn="l"/>
            <a:endParaRPr lang="en-GB" sz="3200" b="1" dirty="0">
              <a:solidFill>
                <a:srgbClr val="212529"/>
              </a:solidFill>
            </a:endParaRPr>
          </a:p>
          <a:p>
            <a:pPr marL="457200" indent="-457200" algn="l">
              <a:buFont typeface="Arial" panose="020B0604020202020204" pitchFamily="34" charset="0"/>
              <a:buChar char="•"/>
            </a:pPr>
            <a:r>
              <a:rPr lang="en-GB" sz="3200" b="1" i="0" dirty="0">
                <a:solidFill>
                  <a:srgbClr val="212529"/>
                </a:solidFill>
                <a:effectLst/>
              </a:rPr>
              <a:t>Deaf Awareness Training</a:t>
            </a:r>
          </a:p>
          <a:p>
            <a:pPr marL="457200" indent="-457200" algn="l">
              <a:buFont typeface="Arial" panose="020B0604020202020204" pitchFamily="34" charset="0"/>
              <a:buChar char="•"/>
            </a:pPr>
            <a:r>
              <a:rPr lang="en-GB" sz="3200" b="1" dirty="0">
                <a:solidFill>
                  <a:srgbClr val="212529"/>
                </a:solidFill>
              </a:rPr>
              <a:t>ADHD/ Autism and Anxiety Awareness Training</a:t>
            </a:r>
          </a:p>
          <a:p>
            <a:pPr marL="457200" indent="-457200" algn="l">
              <a:buFont typeface="Arial" panose="020B0604020202020204" pitchFamily="34" charset="0"/>
              <a:buChar char="•"/>
            </a:pPr>
            <a:r>
              <a:rPr lang="en-GB" sz="3200" b="1" i="0" dirty="0">
                <a:solidFill>
                  <a:srgbClr val="212529"/>
                </a:solidFill>
                <a:effectLst/>
              </a:rPr>
              <a:t>Use of TAs in the classroom</a:t>
            </a:r>
          </a:p>
          <a:p>
            <a:pPr marL="457200" indent="-457200" algn="l">
              <a:buFont typeface="Arial" panose="020B0604020202020204" pitchFamily="34" charset="0"/>
              <a:buChar char="•"/>
            </a:pPr>
            <a:r>
              <a:rPr lang="en-GB" sz="3200" b="1" dirty="0">
                <a:solidFill>
                  <a:srgbClr val="212529"/>
                </a:solidFill>
              </a:rPr>
              <a:t>Meeting additional needs in the classroom: a practical guide</a:t>
            </a:r>
          </a:p>
          <a:p>
            <a:pPr marL="457200" indent="-457200" algn="l">
              <a:buFont typeface="Arial" panose="020B0604020202020204" pitchFamily="34" charset="0"/>
              <a:buChar char="•"/>
            </a:pPr>
            <a:r>
              <a:rPr lang="en-GB" sz="3200" b="1" dirty="0">
                <a:solidFill>
                  <a:srgbClr val="212529"/>
                </a:solidFill>
              </a:rPr>
              <a:t>Presentations from Specialist Settings to share knowledge</a:t>
            </a:r>
            <a:endParaRPr lang="en-GB" sz="2800" dirty="0">
              <a:solidFill>
                <a:srgbClr val="212529"/>
              </a:solidFill>
            </a:endParaRPr>
          </a:p>
          <a:p>
            <a:pPr marL="457200" indent="-457200" algn="l">
              <a:buFont typeface="Arial" panose="020B0604020202020204" pitchFamily="34" charset="0"/>
              <a:buChar char="•"/>
            </a:pPr>
            <a:r>
              <a:rPr lang="en-GB" sz="2800" b="0" i="0" dirty="0">
                <a:solidFill>
                  <a:srgbClr val="212529"/>
                </a:solidFill>
                <a:effectLst/>
              </a:rPr>
              <a:t>Don’t forget to take a look at Services for Schools but I will continue to keep you up to date and remember to let Michael or I know about any training that you feel would be beneficial </a:t>
            </a:r>
          </a:p>
          <a:p>
            <a:endParaRPr lang="en-GB" sz="3200" dirty="0"/>
          </a:p>
        </p:txBody>
      </p:sp>
    </p:spTree>
    <p:extLst>
      <p:ext uri="{BB962C8B-B14F-4D97-AF65-F5344CB8AC3E}">
        <p14:creationId xmlns:p14="http://schemas.microsoft.com/office/powerpoint/2010/main" val="299195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4124206"/>
          </a:xfrm>
          <a:prstGeom prst="rect">
            <a:avLst/>
          </a:prstGeom>
          <a:noFill/>
        </p:spPr>
        <p:txBody>
          <a:bodyPr wrap="square" rtlCol="0">
            <a:spAutoFit/>
          </a:bodyPr>
          <a:lstStyle/>
          <a:p>
            <a:r>
              <a:rPr lang="en-GB" sz="3200" b="1" dirty="0"/>
              <a:t>Welcome all……</a:t>
            </a:r>
          </a:p>
          <a:p>
            <a:r>
              <a:rPr lang="en-GB" sz="3200" b="1" i="0" dirty="0">
                <a:effectLst/>
                <a:latin typeface="Istok Web"/>
              </a:rPr>
              <a:t>Who is getting giddy and excited for the end of term? Spare a thought fo</a:t>
            </a:r>
            <a:r>
              <a:rPr lang="en-GB" sz="3200" b="1" dirty="0">
                <a:latin typeface="Istok Web"/>
              </a:rPr>
              <a:t>r those less fortunate than yourselves. </a:t>
            </a:r>
          </a:p>
          <a:p>
            <a:r>
              <a:rPr lang="en-GB" sz="3200" b="1" i="0" dirty="0">
                <a:effectLst/>
                <a:latin typeface="Istok Web"/>
              </a:rPr>
              <a:t>It has been a tough year in the world of SEND-hectic is one word I can use but I want to recognise all of the hard work and just say a huge thank you- you really are appreciated. </a:t>
            </a:r>
          </a:p>
          <a:p>
            <a:endParaRPr lang="en-GB" b="0" i="0" dirty="0">
              <a:effectLst/>
              <a:latin typeface="Istok Web"/>
            </a:endParaRPr>
          </a:p>
          <a:p>
            <a:endParaRPr lang="en-GB" sz="2000" b="0" i="0" dirty="0">
              <a:solidFill>
                <a:srgbClr val="777777"/>
              </a:solidFill>
              <a:effectLst/>
              <a:latin typeface="Istok Web"/>
            </a:endParaRPr>
          </a:p>
          <a:p>
            <a:endParaRPr lang="en-GB" sz="3200" dirty="0"/>
          </a:p>
        </p:txBody>
      </p:sp>
    </p:spTree>
    <p:extLst>
      <p:ext uri="{BB962C8B-B14F-4D97-AF65-F5344CB8AC3E}">
        <p14:creationId xmlns:p14="http://schemas.microsoft.com/office/powerpoint/2010/main" val="4243395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5016758"/>
          </a:xfrm>
          <a:prstGeom prst="rect">
            <a:avLst/>
          </a:prstGeom>
          <a:noFill/>
        </p:spPr>
        <p:txBody>
          <a:bodyPr wrap="square" rtlCol="0">
            <a:spAutoFit/>
          </a:bodyPr>
          <a:lstStyle/>
          <a:p>
            <a:pPr algn="l"/>
            <a:r>
              <a:rPr lang="en-GB" sz="3200" b="1" i="0" dirty="0">
                <a:solidFill>
                  <a:srgbClr val="212529"/>
                </a:solidFill>
                <a:effectLst/>
              </a:rPr>
              <a:t>Would you like a slot on the SENCO Network?</a:t>
            </a:r>
          </a:p>
          <a:p>
            <a:pPr algn="l"/>
            <a:endParaRPr lang="en-GB" sz="3200" b="1" dirty="0">
              <a:solidFill>
                <a:srgbClr val="212529"/>
              </a:solidFill>
            </a:endParaRPr>
          </a:p>
          <a:p>
            <a:pPr algn="l"/>
            <a:r>
              <a:rPr lang="en-GB" sz="3200" b="1" i="0" dirty="0">
                <a:solidFill>
                  <a:srgbClr val="212529"/>
                </a:solidFill>
                <a:effectLst/>
              </a:rPr>
              <a:t>There is so much good practice out there- would you be willing to share tweaks/adaptations made/ resources implemented in your school that you have found are working well and have made a difference. </a:t>
            </a:r>
          </a:p>
          <a:p>
            <a:pPr algn="l"/>
            <a:endParaRPr lang="en-GB" sz="3200" b="1" dirty="0">
              <a:solidFill>
                <a:srgbClr val="212529"/>
              </a:solidFill>
            </a:endParaRPr>
          </a:p>
          <a:p>
            <a:pPr algn="l"/>
            <a:r>
              <a:rPr lang="en-GB" sz="3200" b="1" i="0" dirty="0">
                <a:solidFill>
                  <a:srgbClr val="212529"/>
                </a:solidFill>
                <a:effectLst/>
              </a:rPr>
              <a:t>Let Michael and I know if you would be willing to share your </a:t>
            </a:r>
            <a:r>
              <a:rPr lang="en-GB" sz="3200" b="1" i="0">
                <a:solidFill>
                  <a:srgbClr val="212529"/>
                </a:solidFill>
                <a:effectLst/>
              </a:rPr>
              <a:t>school’s story. </a:t>
            </a:r>
            <a:endParaRPr lang="en-GB" sz="2800" b="0" i="0" dirty="0">
              <a:solidFill>
                <a:srgbClr val="212529"/>
              </a:solidFill>
              <a:effectLst/>
            </a:endParaRPr>
          </a:p>
          <a:p>
            <a:endParaRPr lang="en-GB" sz="3200" dirty="0"/>
          </a:p>
        </p:txBody>
      </p:sp>
    </p:spTree>
    <p:extLst>
      <p:ext uri="{BB962C8B-B14F-4D97-AF65-F5344CB8AC3E}">
        <p14:creationId xmlns:p14="http://schemas.microsoft.com/office/powerpoint/2010/main" val="1992462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6001643"/>
          </a:xfrm>
          <a:prstGeom prst="rect">
            <a:avLst/>
          </a:prstGeom>
          <a:noFill/>
        </p:spPr>
        <p:txBody>
          <a:bodyPr wrap="square" rtlCol="0">
            <a:spAutoFit/>
          </a:bodyPr>
          <a:lstStyle/>
          <a:p>
            <a:pPr algn="l"/>
            <a:r>
              <a:rPr lang="en-GB" sz="3200" b="1" i="0" dirty="0">
                <a:solidFill>
                  <a:srgbClr val="212529"/>
                </a:solidFill>
                <a:effectLst/>
              </a:rPr>
              <a:t>And finally a huge thank you to all of you for helping to support the development of the SENCO Network </a:t>
            </a:r>
          </a:p>
          <a:p>
            <a:pPr algn="l"/>
            <a:r>
              <a:rPr lang="en-GB" sz="3200" b="1" i="0" dirty="0">
                <a:solidFill>
                  <a:srgbClr val="212529"/>
                </a:solidFill>
                <a:effectLst/>
              </a:rPr>
              <a:t>Thank you for your hard work and dedication</a:t>
            </a:r>
          </a:p>
          <a:p>
            <a:pPr algn="l"/>
            <a:r>
              <a:rPr lang="en-GB" sz="3200" b="1" i="0" dirty="0">
                <a:solidFill>
                  <a:srgbClr val="212529"/>
                </a:solidFill>
                <a:effectLst/>
              </a:rPr>
              <a:t>Thank you for allowing me to come and visit your schools</a:t>
            </a:r>
            <a:r>
              <a:rPr lang="en-GB" sz="3200" b="1" dirty="0">
                <a:solidFill>
                  <a:srgbClr val="212529"/>
                </a:solidFill>
              </a:rPr>
              <a:t>- it really does help me to get a sense of your school and a spring in my step</a:t>
            </a:r>
          </a:p>
          <a:p>
            <a:pPr algn="l"/>
            <a:r>
              <a:rPr lang="en-GB" sz="3200" b="1" i="0" dirty="0">
                <a:solidFill>
                  <a:srgbClr val="212529"/>
                </a:solidFill>
                <a:effectLst/>
              </a:rPr>
              <a:t>Remember Michael and I are here to help and support in any way that we can</a:t>
            </a:r>
          </a:p>
          <a:p>
            <a:pPr algn="l"/>
            <a:r>
              <a:rPr lang="en-GB" sz="3200" b="1" dirty="0">
                <a:solidFill>
                  <a:srgbClr val="212529"/>
                </a:solidFill>
              </a:rPr>
              <a:t>Please remember to pass on any key messages to your Leadership teams and let us know of anything that you would like to hear about as part of the SENCO Network meetings</a:t>
            </a:r>
            <a:endParaRPr lang="en-GB" sz="2800" b="0" i="0" dirty="0">
              <a:solidFill>
                <a:srgbClr val="212529"/>
              </a:solidFill>
              <a:effectLst/>
            </a:endParaRPr>
          </a:p>
          <a:p>
            <a:endParaRPr lang="en-GB" sz="3200" dirty="0"/>
          </a:p>
        </p:txBody>
      </p:sp>
    </p:spTree>
    <p:extLst>
      <p:ext uri="{BB962C8B-B14F-4D97-AF65-F5344CB8AC3E}">
        <p14:creationId xmlns:p14="http://schemas.microsoft.com/office/powerpoint/2010/main" val="1593124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32108" y="545995"/>
            <a:ext cx="11127783" cy="5016758"/>
          </a:xfrm>
          <a:prstGeom prst="rect">
            <a:avLst/>
          </a:prstGeom>
          <a:noFill/>
        </p:spPr>
        <p:txBody>
          <a:bodyPr wrap="square" rtlCol="0">
            <a:spAutoFit/>
          </a:bodyPr>
          <a:lstStyle/>
          <a:p>
            <a:pPr algn="l"/>
            <a:r>
              <a:rPr lang="en-GB" sz="3200" b="1" i="0" dirty="0">
                <a:solidFill>
                  <a:srgbClr val="212529"/>
                </a:solidFill>
                <a:effectLst/>
              </a:rPr>
              <a:t>Guest Speakers for September 15th- </a:t>
            </a:r>
            <a:endParaRPr lang="en-GB" sz="2800" b="0" i="0" dirty="0">
              <a:solidFill>
                <a:srgbClr val="212529"/>
              </a:solidFill>
              <a:effectLst/>
            </a:endParaRPr>
          </a:p>
          <a:p>
            <a:endParaRPr lang="en-GB" sz="3200" dirty="0"/>
          </a:p>
          <a:p>
            <a:r>
              <a:rPr lang="en-GB" sz="3200" dirty="0"/>
              <a:t>Andrea Riley- Behaviour Support Services</a:t>
            </a:r>
          </a:p>
          <a:p>
            <a:r>
              <a:rPr lang="en-GB" sz="3200" dirty="0"/>
              <a:t>RISE- Mental Health</a:t>
            </a:r>
          </a:p>
          <a:p>
            <a:r>
              <a:rPr lang="en-GB" sz="3200" dirty="0"/>
              <a:t>Carol Chilvers- HINT</a:t>
            </a:r>
          </a:p>
          <a:p>
            <a:r>
              <a:rPr lang="en-GB" sz="3200" dirty="0"/>
              <a:t>Heather Jenkins- Narrative Practice</a:t>
            </a:r>
          </a:p>
          <a:p>
            <a:endParaRPr lang="en-GB" sz="3200" dirty="0"/>
          </a:p>
          <a:p>
            <a:r>
              <a:rPr lang="en-GB" sz="3200" dirty="0"/>
              <a:t>Training dates will be shared at the start of the next academic year and you will be able to sign up for a place through Services </a:t>
            </a:r>
            <a:r>
              <a:rPr lang="en-GB" sz="3200"/>
              <a:t>for Schools </a:t>
            </a:r>
            <a:endParaRPr lang="en-GB" sz="3200" dirty="0"/>
          </a:p>
        </p:txBody>
      </p:sp>
    </p:spTree>
    <p:extLst>
      <p:ext uri="{BB962C8B-B14F-4D97-AF65-F5344CB8AC3E}">
        <p14:creationId xmlns:p14="http://schemas.microsoft.com/office/powerpoint/2010/main" val="4267672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5570756"/>
          </a:xfrm>
          <a:prstGeom prst="rect">
            <a:avLst/>
          </a:prstGeom>
          <a:noFill/>
        </p:spPr>
        <p:txBody>
          <a:bodyPr wrap="square" rtlCol="0">
            <a:spAutoFit/>
          </a:bodyPr>
          <a:lstStyle/>
          <a:p>
            <a:endParaRPr lang="en-GB" sz="3200" dirty="0"/>
          </a:p>
          <a:p>
            <a:r>
              <a:rPr lang="en-GB" sz="3600" dirty="0"/>
              <a:t>Thursday 15</a:t>
            </a:r>
            <a:r>
              <a:rPr lang="en-GB" sz="3600" baseline="30000" dirty="0"/>
              <a:t>th</a:t>
            </a:r>
            <a:r>
              <a:rPr lang="en-GB" sz="3600" dirty="0"/>
              <a:t> September 2022 </a:t>
            </a:r>
            <a:r>
              <a:rPr lang="en-GB" sz="3600" dirty="0">
                <a:solidFill>
                  <a:srgbClr val="FF0000"/>
                </a:solidFill>
              </a:rPr>
              <a:t>3:30-5pm</a:t>
            </a:r>
          </a:p>
          <a:p>
            <a:r>
              <a:rPr lang="en-GB" sz="3600" dirty="0"/>
              <a:t>Thursday 17</a:t>
            </a:r>
            <a:r>
              <a:rPr lang="en-GB" sz="3600" baseline="30000" dirty="0"/>
              <a:t>th</a:t>
            </a:r>
            <a:r>
              <a:rPr lang="en-GB" sz="3600" dirty="0"/>
              <a:t> November 2022 </a:t>
            </a:r>
            <a:r>
              <a:rPr lang="en-GB" sz="3600" dirty="0">
                <a:solidFill>
                  <a:srgbClr val="FF0000"/>
                </a:solidFill>
              </a:rPr>
              <a:t>3:30-5pm</a:t>
            </a:r>
          </a:p>
          <a:p>
            <a:r>
              <a:rPr lang="en-GB" sz="3600" dirty="0"/>
              <a:t> Thursday 26</a:t>
            </a:r>
            <a:r>
              <a:rPr lang="en-GB" sz="3600" baseline="30000" dirty="0"/>
              <a:t>th</a:t>
            </a:r>
            <a:r>
              <a:rPr lang="en-GB" sz="3600" dirty="0"/>
              <a:t> January 2023 </a:t>
            </a:r>
            <a:r>
              <a:rPr lang="en-GB" sz="3600" dirty="0">
                <a:solidFill>
                  <a:srgbClr val="FF0000"/>
                </a:solidFill>
              </a:rPr>
              <a:t>3:30-5pm</a:t>
            </a:r>
          </a:p>
          <a:p>
            <a:r>
              <a:rPr lang="en-GB" sz="3600" dirty="0"/>
              <a:t>Thursday 16</a:t>
            </a:r>
            <a:r>
              <a:rPr lang="en-GB" sz="3600" baseline="30000" dirty="0"/>
              <a:t>th</a:t>
            </a:r>
            <a:r>
              <a:rPr lang="en-GB" sz="3600" dirty="0"/>
              <a:t> March 2023 </a:t>
            </a:r>
            <a:r>
              <a:rPr lang="en-GB" sz="3600" dirty="0">
                <a:solidFill>
                  <a:srgbClr val="FF0000"/>
                </a:solidFill>
              </a:rPr>
              <a:t>3:30-5pm</a:t>
            </a:r>
          </a:p>
          <a:p>
            <a:r>
              <a:rPr lang="en-GB" sz="3600" dirty="0"/>
              <a:t>Thursday 18</a:t>
            </a:r>
            <a:r>
              <a:rPr lang="en-GB" sz="3600" baseline="30000" dirty="0"/>
              <a:t>th</a:t>
            </a:r>
            <a:r>
              <a:rPr lang="en-GB" sz="3600" dirty="0"/>
              <a:t> May 2023 </a:t>
            </a:r>
            <a:r>
              <a:rPr lang="en-GB" sz="3600" dirty="0">
                <a:solidFill>
                  <a:srgbClr val="FF0000"/>
                </a:solidFill>
              </a:rPr>
              <a:t>3:30-5pm</a:t>
            </a:r>
          </a:p>
          <a:p>
            <a:r>
              <a:rPr lang="en-GB" sz="3600" dirty="0"/>
              <a:t>Thursday 13</a:t>
            </a:r>
            <a:r>
              <a:rPr lang="en-GB" sz="3600" baseline="30000" dirty="0"/>
              <a:t>th</a:t>
            </a:r>
            <a:r>
              <a:rPr lang="en-GB" sz="3600" dirty="0"/>
              <a:t> July 2023 </a:t>
            </a:r>
            <a:r>
              <a:rPr lang="en-GB" sz="3600" dirty="0">
                <a:solidFill>
                  <a:srgbClr val="FF0000"/>
                </a:solidFill>
              </a:rPr>
              <a:t>3:30-5pm</a:t>
            </a:r>
          </a:p>
          <a:p>
            <a:endParaRPr lang="en-GB" sz="3600" dirty="0">
              <a:solidFill>
                <a:srgbClr val="FF0000"/>
              </a:solidFill>
            </a:endParaRPr>
          </a:p>
          <a:p>
            <a:r>
              <a:rPr lang="en-GB" sz="3600" dirty="0">
                <a:solidFill>
                  <a:srgbClr val="FF0000"/>
                </a:solidFill>
              </a:rPr>
              <a:t>Don’t forget to sign up through the Services for Schools SENCO Network page </a:t>
            </a:r>
            <a:endParaRPr lang="en-GB" sz="2400" dirty="0"/>
          </a:p>
        </p:txBody>
      </p:sp>
    </p:spTree>
    <p:extLst>
      <p:ext uri="{BB962C8B-B14F-4D97-AF65-F5344CB8AC3E}">
        <p14:creationId xmlns:p14="http://schemas.microsoft.com/office/powerpoint/2010/main" val="1752821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3139321"/>
          </a:xfrm>
          <a:prstGeom prst="rect">
            <a:avLst/>
          </a:prstGeom>
          <a:noFill/>
        </p:spPr>
        <p:txBody>
          <a:bodyPr wrap="square" rtlCol="0">
            <a:spAutoFit/>
          </a:bodyPr>
          <a:lstStyle/>
          <a:p>
            <a:r>
              <a:rPr lang="en-GB" sz="3200" b="1" dirty="0"/>
              <a:t>Our first guest speaker…….</a:t>
            </a:r>
          </a:p>
          <a:p>
            <a:endParaRPr lang="en-GB" sz="3200" b="1" dirty="0"/>
          </a:p>
          <a:p>
            <a:r>
              <a:rPr lang="en-GB" sz="3200" b="1" dirty="0"/>
              <a:t>Victoria Beattie from </a:t>
            </a:r>
            <a:r>
              <a:rPr lang="en-GB" sz="3200" b="1" dirty="0" err="1"/>
              <a:t>Kalmer</a:t>
            </a:r>
            <a:r>
              <a:rPr lang="en-GB" sz="3200" b="1" dirty="0"/>
              <a:t> Counselling </a:t>
            </a:r>
          </a:p>
          <a:p>
            <a:endParaRPr lang="en-GB" sz="3200" b="1" i="0" dirty="0">
              <a:effectLst/>
              <a:latin typeface="Istok Web"/>
            </a:endParaRPr>
          </a:p>
          <a:p>
            <a:endParaRPr lang="en-GB" b="0" i="0" dirty="0">
              <a:effectLst/>
              <a:latin typeface="Istok Web"/>
            </a:endParaRPr>
          </a:p>
          <a:p>
            <a:endParaRPr lang="en-GB" sz="2000" b="0" i="0" dirty="0">
              <a:solidFill>
                <a:srgbClr val="777777"/>
              </a:solidFill>
              <a:effectLst/>
              <a:latin typeface="Istok Web"/>
            </a:endParaRPr>
          </a:p>
          <a:p>
            <a:endParaRPr lang="en-GB" sz="3200" dirty="0"/>
          </a:p>
        </p:txBody>
      </p:sp>
    </p:spTree>
    <p:extLst>
      <p:ext uri="{BB962C8B-B14F-4D97-AF65-F5344CB8AC3E}">
        <p14:creationId xmlns:p14="http://schemas.microsoft.com/office/powerpoint/2010/main" val="4193256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ED1D-3EA6-4DC4-A510-E9798CA6C762}"/>
              </a:ext>
            </a:extLst>
          </p:cNvPr>
          <p:cNvSpPr>
            <a:spLocks noGrp="1"/>
          </p:cNvSpPr>
          <p:nvPr>
            <p:ph type="title"/>
          </p:nvPr>
        </p:nvSpPr>
        <p:spPr/>
        <p:txBody>
          <a:bodyPr/>
          <a:lstStyle/>
          <a:p>
            <a:r>
              <a:rPr lang="en-GB" dirty="0"/>
              <a:t>What is on offer? </a:t>
            </a:r>
          </a:p>
        </p:txBody>
      </p:sp>
      <p:sp>
        <p:nvSpPr>
          <p:cNvPr id="3" name="Content Placeholder 2">
            <a:extLst>
              <a:ext uri="{FF2B5EF4-FFF2-40B4-BE49-F238E27FC236}">
                <a16:creationId xmlns:a16="http://schemas.microsoft.com/office/drawing/2014/main" id="{B4595FD6-CED9-485F-9E26-577C30BFE88D}"/>
              </a:ext>
            </a:extLst>
          </p:cNvPr>
          <p:cNvSpPr>
            <a:spLocks noGrp="1"/>
          </p:cNvSpPr>
          <p:nvPr>
            <p:ph idx="1"/>
          </p:nvPr>
        </p:nvSpPr>
        <p:spPr/>
        <p:txBody>
          <a:bodyPr/>
          <a:lstStyle/>
          <a:p>
            <a:r>
              <a:rPr lang="en-GB" dirty="0"/>
              <a:t>The DOSE newsletter and FREE resources, which have been adapted to work within schools. Throughout COVID and beyond mental health has suffered and we are trying to make mental health positive. </a:t>
            </a:r>
            <a:r>
              <a:rPr lang="en-GB" dirty="0" err="1"/>
              <a:t>Kalmer</a:t>
            </a:r>
            <a:r>
              <a:rPr lang="en-GB" dirty="0"/>
              <a:t> Counselling have produced a FREE electronic magazine and website full of resources. </a:t>
            </a:r>
          </a:p>
          <a:p>
            <a:r>
              <a:rPr lang="en-GB" dirty="0">
                <a:hlinkClick r:id="rId2"/>
              </a:rPr>
              <a:t>www.dosemagazine.co.uk</a:t>
            </a:r>
            <a:endParaRPr lang="en-GB" dirty="0"/>
          </a:p>
          <a:p>
            <a:r>
              <a:rPr lang="en-GB" dirty="0"/>
              <a:t>It is in continuous development and has a free activity pack- there are random acts of kindness, mirror mantras and support for all things mental health. </a:t>
            </a:r>
          </a:p>
          <a:p>
            <a:r>
              <a:rPr lang="en-GB" dirty="0">
                <a:hlinkClick r:id="rId3"/>
              </a:rPr>
              <a:t>victoria@kalmercounselling.co.uk</a:t>
            </a:r>
            <a:r>
              <a:rPr lang="en-GB" dirty="0"/>
              <a:t>  </a:t>
            </a:r>
          </a:p>
        </p:txBody>
      </p:sp>
    </p:spTree>
    <p:extLst>
      <p:ext uri="{BB962C8B-B14F-4D97-AF65-F5344CB8AC3E}">
        <p14:creationId xmlns:p14="http://schemas.microsoft.com/office/powerpoint/2010/main" val="140896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1661993"/>
          </a:xfrm>
          <a:prstGeom prst="rect">
            <a:avLst/>
          </a:prstGeom>
          <a:noFill/>
        </p:spPr>
        <p:txBody>
          <a:bodyPr wrap="square" rtlCol="0">
            <a:spAutoFit/>
          </a:bodyPr>
          <a:lstStyle/>
          <a:p>
            <a:endParaRPr lang="en-GB" sz="3200" b="1" i="0" dirty="0">
              <a:effectLst/>
              <a:latin typeface="Istok Web"/>
            </a:endParaRPr>
          </a:p>
          <a:p>
            <a:endParaRPr lang="en-GB" b="0" i="0" dirty="0">
              <a:effectLst/>
              <a:latin typeface="Istok Web"/>
            </a:endParaRPr>
          </a:p>
          <a:p>
            <a:endParaRPr lang="en-GB" sz="2000" b="0" i="0" dirty="0">
              <a:solidFill>
                <a:srgbClr val="777777"/>
              </a:solidFill>
              <a:effectLst/>
              <a:latin typeface="Istok Web"/>
            </a:endParaRPr>
          </a:p>
          <a:p>
            <a:endParaRPr lang="en-GB" sz="3200" dirty="0"/>
          </a:p>
        </p:txBody>
      </p:sp>
      <p:pic>
        <p:nvPicPr>
          <p:cNvPr id="6" name="Picture 5">
            <a:extLst>
              <a:ext uri="{FF2B5EF4-FFF2-40B4-BE49-F238E27FC236}">
                <a16:creationId xmlns:a16="http://schemas.microsoft.com/office/drawing/2014/main" id="{47D36354-1720-4C6F-8694-B41E983C87FF}"/>
              </a:ext>
            </a:extLst>
          </p:cNvPr>
          <p:cNvPicPr>
            <a:picLocks noChangeAspect="1"/>
          </p:cNvPicPr>
          <p:nvPr/>
        </p:nvPicPr>
        <p:blipFill>
          <a:blip r:embed="rId3"/>
          <a:stretch>
            <a:fillRect/>
          </a:stretch>
        </p:blipFill>
        <p:spPr>
          <a:xfrm>
            <a:off x="285427" y="276408"/>
            <a:ext cx="5264857" cy="3724886"/>
          </a:xfrm>
          <a:prstGeom prst="rect">
            <a:avLst/>
          </a:prstGeom>
        </p:spPr>
      </p:pic>
      <p:pic>
        <p:nvPicPr>
          <p:cNvPr id="9" name="Picture 8">
            <a:extLst>
              <a:ext uri="{FF2B5EF4-FFF2-40B4-BE49-F238E27FC236}">
                <a16:creationId xmlns:a16="http://schemas.microsoft.com/office/drawing/2014/main" id="{F7264708-CA7F-4FC4-971D-0515E0ED1C13}"/>
              </a:ext>
            </a:extLst>
          </p:cNvPr>
          <p:cNvPicPr>
            <a:picLocks noChangeAspect="1"/>
          </p:cNvPicPr>
          <p:nvPr/>
        </p:nvPicPr>
        <p:blipFill>
          <a:blip r:embed="rId4"/>
          <a:stretch>
            <a:fillRect/>
          </a:stretch>
        </p:blipFill>
        <p:spPr>
          <a:xfrm>
            <a:off x="5510095" y="1344706"/>
            <a:ext cx="6396478" cy="4751294"/>
          </a:xfrm>
          <a:prstGeom prst="rect">
            <a:avLst/>
          </a:prstGeom>
        </p:spPr>
      </p:pic>
    </p:spTree>
    <p:extLst>
      <p:ext uri="{BB962C8B-B14F-4D97-AF65-F5344CB8AC3E}">
        <p14:creationId xmlns:p14="http://schemas.microsoft.com/office/powerpoint/2010/main" val="198544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3539430"/>
          </a:xfrm>
          <a:prstGeom prst="rect">
            <a:avLst/>
          </a:prstGeom>
          <a:noFill/>
        </p:spPr>
        <p:txBody>
          <a:bodyPr wrap="square" rtlCol="0">
            <a:spAutoFit/>
          </a:bodyPr>
          <a:lstStyle/>
          <a:p>
            <a:r>
              <a:rPr lang="en-GB" sz="3200" dirty="0"/>
              <a:t>Dual diagnosis Resources (Autism and ADHD):</a:t>
            </a:r>
          </a:p>
          <a:p>
            <a:r>
              <a:rPr lang="en-GB" sz="3200" dirty="0">
                <a:hlinkClick r:id="rId3"/>
              </a:rPr>
              <a:t>North East Autism Society (ne-as.org.uk)</a:t>
            </a:r>
            <a:endParaRPr lang="en-GB" sz="3200" dirty="0"/>
          </a:p>
          <a:p>
            <a:r>
              <a:rPr lang="en-GB" sz="3200" dirty="0">
                <a:hlinkClick r:id="rId4"/>
              </a:rPr>
              <a:t>Home - ADHD Foundation : ADHD Foundation</a:t>
            </a:r>
            <a:endParaRPr lang="en-GB" sz="3200" dirty="0"/>
          </a:p>
          <a:p>
            <a:r>
              <a:rPr lang="en-GB" sz="3200" dirty="0">
                <a:hlinkClick r:id="rId5"/>
              </a:rPr>
              <a:t>Anna Freud National Centre for Children and Families</a:t>
            </a:r>
            <a:endParaRPr lang="en-GB" sz="3200" dirty="0"/>
          </a:p>
          <a:p>
            <a:endParaRPr lang="en-GB" sz="3200" dirty="0"/>
          </a:p>
          <a:p>
            <a:endParaRPr lang="en-GB" sz="3200" dirty="0"/>
          </a:p>
          <a:p>
            <a:endParaRPr lang="en-GB" sz="3200" dirty="0"/>
          </a:p>
        </p:txBody>
      </p:sp>
    </p:spTree>
    <p:extLst>
      <p:ext uri="{BB962C8B-B14F-4D97-AF65-F5344CB8AC3E}">
        <p14:creationId xmlns:p14="http://schemas.microsoft.com/office/powerpoint/2010/main" val="342695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5724644"/>
          </a:xfrm>
          <a:prstGeom prst="rect">
            <a:avLst/>
          </a:prstGeom>
          <a:noFill/>
        </p:spPr>
        <p:txBody>
          <a:bodyPr wrap="square" rtlCol="0">
            <a:spAutoFit/>
          </a:bodyPr>
          <a:lstStyle/>
          <a:p>
            <a:r>
              <a:rPr lang="en-GB" sz="3200" dirty="0"/>
              <a:t>Autism Education Trust</a:t>
            </a:r>
          </a:p>
          <a:p>
            <a:endParaRPr lang="en-GB" sz="3200" b="0" i="0" u="none" strike="noStrike" baseline="0" dirty="0">
              <a:latin typeface="Gibson-Book"/>
            </a:endParaRPr>
          </a:p>
          <a:p>
            <a:r>
              <a:rPr lang="en-GB" b="0" i="0" dirty="0">
                <a:solidFill>
                  <a:srgbClr val="6D6D6D"/>
                </a:solidFill>
                <a:effectLst/>
                <a:latin typeface="FSMe Regular"/>
              </a:rPr>
              <a:t>They will help you improve the learning and wellbeing of autistic children and young people by supporting you to capture pupil voice, set suitable learning challenges, measure progress and identify areas where you or your setting can make improvements. The AET Framework documents can be used alongside Autistic pupils to support the development of good Autism practice. </a:t>
            </a:r>
          </a:p>
          <a:p>
            <a:pPr algn="l"/>
            <a:r>
              <a:rPr lang="en-GB" b="1" i="0" dirty="0">
                <a:solidFill>
                  <a:srgbClr val="414141"/>
                </a:solidFill>
                <a:effectLst/>
                <a:latin typeface="FSMe Regular"/>
              </a:rPr>
              <a:t>The Progression Framework</a:t>
            </a:r>
          </a:p>
          <a:p>
            <a:pPr algn="l"/>
            <a:r>
              <a:rPr lang="en-GB" b="0" i="0" dirty="0">
                <a:solidFill>
                  <a:srgbClr val="6D6D6D"/>
                </a:solidFill>
                <a:effectLst/>
                <a:latin typeface="FSMe Regular"/>
              </a:rPr>
              <a:t>This is an interactive assessment tool that helps practitioners identify learning priorities, set key learning intentions, and track progress for autistic pupils and young people in both mainstream and specialist educational provisions.</a:t>
            </a:r>
          </a:p>
          <a:p>
            <a:pPr algn="l"/>
            <a:r>
              <a:rPr lang="en-GB" b="1" i="0" dirty="0">
                <a:solidFill>
                  <a:srgbClr val="414141"/>
                </a:solidFill>
                <a:effectLst/>
                <a:latin typeface="FSMe Regular"/>
              </a:rPr>
              <a:t>The Autism Competency Framework</a:t>
            </a:r>
          </a:p>
          <a:p>
            <a:pPr algn="l"/>
            <a:r>
              <a:rPr lang="en-GB" b="0" i="0" dirty="0">
                <a:solidFill>
                  <a:srgbClr val="6D6D6D"/>
                </a:solidFill>
                <a:effectLst/>
                <a:latin typeface="FSMe Regular"/>
              </a:rPr>
              <a:t>Can be used by staff/practitioners as a self-evaluation tool to rate their understanding and knowledge of Good Autism Practice. There is one for Early years, Primary and Secondary AND Post 16. </a:t>
            </a:r>
          </a:p>
          <a:p>
            <a:pPr algn="l"/>
            <a:r>
              <a:rPr lang="en-GB" b="1" i="0" dirty="0">
                <a:solidFill>
                  <a:srgbClr val="414141"/>
                </a:solidFill>
                <a:effectLst/>
                <a:latin typeface="FSMe Regular"/>
              </a:rPr>
              <a:t>The Autism Standards Framework</a:t>
            </a:r>
          </a:p>
          <a:p>
            <a:pPr algn="l"/>
            <a:r>
              <a:rPr lang="en-GB" b="0" i="0" dirty="0">
                <a:solidFill>
                  <a:srgbClr val="6D6D6D"/>
                </a:solidFill>
                <a:effectLst/>
                <a:latin typeface="FSMe Regular"/>
              </a:rPr>
              <a:t>Can be used by leaders/leadership teams to support the implementation of Good Autism Practice across a whole organisation. There is a standards framework for Early Years, primary and Secondary and Post 16. </a:t>
            </a:r>
            <a:endParaRPr lang="en-GB" dirty="0">
              <a:latin typeface="Gibson-Book"/>
            </a:endParaRPr>
          </a:p>
          <a:p>
            <a:pPr algn="l"/>
            <a:endParaRPr lang="en-GB" sz="1800" b="0" i="0" u="none" strike="noStrike" baseline="0" dirty="0">
              <a:latin typeface="Gibson-Book"/>
            </a:endParaRPr>
          </a:p>
          <a:p>
            <a:pPr algn="l"/>
            <a:r>
              <a:rPr lang="en-GB" dirty="0">
                <a:hlinkClick r:id="rId3"/>
              </a:rPr>
              <a:t>Framework Documents | Autism Education Trust</a:t>
            </a:r>
            <a:r>
              <a:rPr lang="en-GB" dirty="0"/>
              <a:t> </a:t>
            </a:r>
            <a:endParaRPr lang="en-GB" sz="1800" b="0" i="0" u="none" strike="noStrike" baseline="0" dirty="0">
              <a:latin typeface="Gibson-Book"/>
            </a:endParaRPr>
          </a:p>
          <a:p>
            <a:pPr algn="l"/>
            <a:endParaRPr lang="en-GB" sz="3200" dirty="0"/>
          </a:p>
        </p:txBody>
      </p:sp>
    </p:spTree>
    <p:extLst>
      <p:ext uri="{BB962C8B-B14F-4D97-AF65-F5344CB8AC3E}">
        <p14:creationId xmlns:p14="http://schemas.microsoft.com/office/powerpoint/2010/main" val="2133332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B54C-7226-44FB-AEE4-C29D957052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21585-B407-4DEF-AE48-930381C3A040}"/>
              </a:ext>
            </a:extLst>
          </p:cNvPr>
          <p:cNvSpPr>
            <a:spLocks noGrp="1"/>
          </p:cNvSpPr>
          <p:nvPr>
            <p:ph idx="1"/>
          </p:nvPr>
        </p:nvSpPr>
        <p:spPr/>
        <p:txBody>
          <a:bodyPr/>
          <a:lstStyle/>
          <a:p>
            <a:endParaRPr lang="en-GB"/>
          </a:p>
        </p:txBody>
      </p:sp>
      <p:pic>
        <p:nvPicPr>
          <p:cNvPr id="4" name="Picture 3" descr="A picture containing sunburst chart&#10;&#10;Description automatically generated">
            <a:extLst>
              <a:ext uri="{FF2B5EF4-FFF2-40B4-BE49-F238E27FC236}">
                <a16:creationId xmlns:a16="http://schemas.microsoft.com/office/drawing/2014/main" id="{69B22B6E-97D4-4BAE-902F-B12C941F1C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997F8D-25F6-46F7-8A20-C5DFA548A804}"/>
              </a:ext>
            </a:extLst>
          </p:cNvPr>
          <p:cNvSpPr txBox="1"/>
          <p:nvPr/>
        </p:nvSpPr>
        <p:spPr>
          <a:xfrm>
            <a:off x="511444" y="365125"/>
            <a:ext cx="11127783" cy="6265818"/>
          </a:xfrm>
          <a:prstGeom prst="rect">
            <a:avLst/>
          </a:prstGeom>
          <a:noFill/>
        </p:spPr>
        <p:txBody>
          <a:bodyPr wrap="square" rtlCol="0">
            <a:spAutoFit/>
          </a:bodyPr>
          <a:lstStyle/>
          <a:p>
            <a:pPr algn="ctr">
              <a:spcBef>
                <a:spcPts val="1300"/>
              </a:spcBef>
              <a:spcAft>
                <a:spcPts val="1300"/>
              </a:spcAft>
            </a:pPr>
            <a:r>
              <a:rPr lang="en-GB" sz="1800" dirty="0">
                <a:solidFill>
                  <a:srgbClr val="009193"/>
                </a:solidFill>
                <a:effectLst/>
                <a:latin typeface="Montserrat" panose="020B0604020202020204" pitchFamily="2" charset="0"/>
                <a:ea typeface="Calibri" panose="020F0502020204030204" pitchFamily="34" charset="0"/>
              </a:rPr>
              <a:t>If you are from the NHS, education, local authority, healthcare or VCS sectors and would like to </a:t>
            </a:r>
            <a:r>
              <a:rPr lang="en-GB" sz="1800" b="1" dirty="0">
                <a:solidFill>
                  <a:srgbClr val="009193"/>
                </a:solidFill>
                <a:effectLst/>
                <a:latin typeface="Montserrat" panose="020B0604020202020204" pitchFamily="2" charset="0"/>
                <a:ea typeface="Calibri" panose="020F0502020204030204" pitchFamily="34" charset="0"/>
              </a:rPr>
              <a:t>book a free </a:t>
            </a:r>
            <a:r>
              <a:rPr lang="en-GB" sz="1800" b="1" dirty="0" err="1">
                <a:solidFill>
                  <a:srgbClr val="009193"/>
                </a:solidFill>
                <a:effectLst/>
                <a:latin typeface="Montserrat" panose="020B0604020202020204" pitchFamily="2" charset="0"/>
                <a:ea typeface="Calibri" panose="020F0502020204030204" pitchFamily="34" charset="0"/>
              </a:rPr>
              <a:t>Kooth</a:t>
            </a:r>
            <a:r>
              <a:rPr lang="en-GB" sz="1800" b="1" dirty="0">
                <a:solidFill>
                  <a:srgbClr val="009193"/>
                </a:solidFill>
                <a:effectLst/>
                <a:latin typeface="Montserrat" panose="020B0604020202020204" pitchFamily="2" charset="0"/>
                <a:ea typeface="Calibri" panose="020F0502020204030204" pitchFamily="34" charset="0"/>
              </a:rPr>
              <a:t> and/or </a:t>
            </a:r>
            <a:r>
              <a:rPr lang="en-GB" sz="1800" b="1" dirty="0" err="1">
                <a:solidFill>
                  <a:srgbClr val="009193"/>
                </a:solidFill>
                <a:effectLst/>
                <a:latin typeface="Montserrat" panose="020B0604020202020204" pitchFamily="2" charset="0"/>
                <a:ea typeface="Calibri" panose="020F0502020204030204" pitchFamily="34" charset="0"/>
              </a:rPr>
              <a:t>Qwell</a:t>
            </a:r>
            <a:r>
              <a:rPr lang="en-GB" sz="1800" b="1" dirty="0">
                <a:solidFill>
                  <a:srgbClr val="009193"/>
                </a:solidFill>
                <a:effectLst/>
                <a:latin typeface="Montserrat" panose="020B0604020202020204" pitchFamily="2" charset="0"/>
                <a:ea typeface="Calibri" panose="020F0502020204030204" pitchFamily="34" charset="0"/>
              </a:rPr>
              <a:t> training session</a:t>
            </a:r>
            <a:r>
              <a:rPr lang="en-GB" sz="1800" dirty="0">
                <a:solidFill>
                  <a:srgbClr val="009193"/>
                </a:solidFill>
                <a:effectLst/>
                <a:latin typeface="Montserrat" panose="020B0604020202020204" pitchFamily="2" charset="0"/>
                <a:ea typeface="Calibri" panose="020F0502020204030204" pitchFamily="34" charset="0"/>
              </a:rPr>
              <a:t> please get in touch, via the following email address </a:t>
            </a:r>
            <a:endParaRPr lang="en-GB" sz="1800" dirty="0">
              <a:effectLst/>
              <a:latin typeface="Calibri" panose="020F0502020204030204" pitchFamily="34" charset="0"/>
              <a:ea typeface="Calibri" panose="020F0502020204030204" pitchFamily="34" charset="0"/>
            </a:endParaRPr>
          </a:p>
          <a:p>
            <a:pPr algn="ctr">
              <a:spcBef>
                <a:spcPts val="1300"/>
              </a:spcBef>
              <a:spcAft>
                <a:spcPts val="1300"/>
              </a:spcAft>
            </a:pPr>
            <a:r>
              <a:rPr lang="en-GB" sz="1800" b="1" u="sng" dirty="0">
                <a:solidFill>
                  <a:srgbClr val="009193"/>
                </a:solidFill>
                <a:effectLst/>
                <a:latin typeface="Montserrat" panose="020B0604020202020204" pitchFamily="2" charset="0"/>
                <a:ea typeface="Calibri" panose="020F0502020204030204" pitchFamily="34" charset="0"/>
                <a:hlinkClick r:id="rId3"/>
              </a:rPr>
              <a:t>northteam@kooth.com</a:t>
            </a:r>
            <a:endParaRPr lang="en-GB" sz="1800" dirty="0">
              <a:effectLst/>
              <a:latin typeface="Calibri" panose="020F0502020204030204" pitchFamily="34" charset="0"/>
              <a:ea typeface="Calibri" panose="020F0502020204030204" pitchFamily="34" charset="0"/>
            </a:endParaRPr>
          </a:p>
          <a:p>
            <a:pPr algn="ctr">
              <a:spcBef>
                <a:spcPts val="1300"/>
              </a:spcBef>
              <a:spcAft>
                <a:spcPts val="1300"/>
              </a:spcAft>
            </a:pPr>
            <a:r>
              <a:rPr lang="en-GB" sz="1800" b="1" dirty="0">
                <a:solidFill>
                  <a:srgbClr val="009193"/>
                </a:solidFill>
                <a:effectLst/>
                <a:latin typeface="Montserrat" panose="020B0604020202020204" pitchFamily="2" charset="0"/>
                <a:ea typeface="Calibri" panose="020F0502020204030204" pitchFamily="34" charset="0"/>
              </a:rPr>
              <a:t>We have created the above new team email address to ensure your queries are directed to the right person on every occasion. Please use this address to make contact with us going forward. </a:t>
            </a:r>
            <a:endParaRPr lang="en-GB" sz="1800" dirty="0">
              <a:effectLst/>
              <a:latin typeface="Calibri" panose="020F0502020204030204" pitchFamily="34" charset="0"/>
              <a:ea typeface="Calibri" panose="020F0502020204030204" pitchFamily="34" charset="0"/>
            </a:endParaRPr>
          </a:p>
          <a:p>
            <a:pPr algn="ctr">
              <a:spcBef>
                <a:spcPts val="1300"/>
              </a:spcBef>
              <a:spcAft>
                <a:spcPts val="1300"/>
              </a:spcAft>
            </a:pPr>
            <a:r>
              <a:rPr lang="en-GB" sz="1800" dirty="0">
                <a:solidFill>
                  <a:srgbClr val="009193"/>
                </a:solidFill>
                <a:effectLst/>
                <a:latin typeface="Montserrat" panose="020B0604020202020204" pitchFamily="2" charset="0"/>
                <a:ea typeface="Calibri" panose="020F0502020204030204" pitchFamily="34" charset="0"/>
              </a:rPr>
              <a:t>We have a large selection of </a:t>
            </a:r>
            <a:r>
              <a:rPr lang="en-GB" sz="1800" dirty="0" err="1">
                <a:solidFill>
                  <a:srgbClr val="009193"/>
                </a:solidFill>
                <a:effectLst/>
                <a:latin typeface="Montserrat" panose="020B0604020202020204" pitchFamily="2" charset="0"/>
                <a:ea typeface="Calibri" panose="020F0502020204030204" pitchFamily="34" charset="0"/>
              </a:rPr>
              <a:t>Kooth</a:t>
            </a:r>
            <a:r>
              <a:rPr lang="en-GB" sz="1800" dirty="0">
                <a:solidFill>
                  <a:srgbClr val="009193"/>
                </a:solidFill>
                <a:effectLst/>
                <a:latin typeface="Montserrat" panose="020B0604020202020204" pitchFamily="2" charset="0"/>
                <a:ea typeface="Calibri" panose="020F0502020204030204" pitchFamily="34" charset="0"/>
              </a:rPr>
              <a:t> and </a:t>
            </a:r>
            <a:r>
              <a:rPr lang="en-GB" sz="1800" dirty="0" err="1">
                <a:solidFill>
                  <a:srgbClr val="009193"/>
                </a:solidFill>
                <a:effectLst/>
                <a:latin typeface="Montserrat" panose="020B0604020202020204" pitchFamily="2" charset="0"/>
                <a:ea typeface="Calibri" panose="020F0502020204030204" pitchFamily="34" charset="0"/>
              </a:rPr>
              <a:t>Qwell</a:t>
            </a:r>
            <a:r>
              <a:rPr lang="en-GB" sz="1800" dirty="0">
                <a:solidFill>
                  <a:srgbClr val="009193"/>
                </a:solidFill>
                <a:effectLst/>
                <a:latin typeface="Montserrat" panose="020B0604020202020204" pitchFamily="2" charset="0"/>
                <a:ea typeface="Calibri" panose="020F0502020204030204" pitchFamily="34" charset="0"/>
              </a:rPr>
              <a:t> resources, these can be found on </a:t>
            </a:r>
            <a:r>
              <a:rPr lang="en-GB" sz="1800" u="sng" dirty="0" err="1">
                <a:solidFill>
                  <a:srgbClr val="1155CC"/>
                </a:solidFill>
                <a:effectLst/>
                <a:latin typeface="Montserrat" panose="020B0604020202020204" pitchFamily="2" charset="0"/>
                <a:ea typeface="Calibri" panose="020F0502020204030204" pitchFamily="34" charset="0"/>
                <a:hlinkClick r:id="rId4"/>
              </a:rPr>
              <a:t>Brandmaster</a:t>
            </a:r>
            <a:r>
              <a:rPr lang="en-GB" sz="1800" dirty="0">
                <a:solidFill>
                  <a:srgbClr val="009193"/>
                </a:solidFill>
                <a:effectLst/>
                <a:latin typeface="Montserrat" panose="020B0604020202020204" pitchFamily="2" charset="0"/>
                <a:ea typeface="Calibri" panose="020F0502020204030204" pitchFamily="34" charset="0"/>
              </a:rPr>
              <a:t>, our online resource hub, this offers direct access to our full range of resources which can be used to complement your social media and online platform communications. Please find our easy to download assets </a:t>
            </a:r>
            <a:r>
              <a:rPr lang="en-GB" sz="1800" u="sng" dirty="0">
                <a:solidFill>
                  <a:srgbClr val="009193"/>
                </a:solidFill>
                <a:effectLst/>
                <a:latin typeface="Montserrat" panose="020B0604020202020204" pitchFamily="2" charset="0"/>
                <a:ea typeface="Calibri" panose="020F0502020204030204" pitchFamily="34" charset="0"/>
                <a:hlinkClick r:id="rId5"/>
              </a:rPr>
              <a:t>here.</a:t>
            </a:r>
            <a:endParaRPr lang="en-GB" sz="1800" u="sng" dirty="0">
              <a:solidFill>
                <a:srgbClr val="009193"/>
              </a:solidFill>
              <a:effectLst/>
              <a:latin typeface="Montserrat" panose="020B0604020202020204" pitchFamily="2" charset="0"/>
              <a:ea typeface="Calibri" panose="020F0502020204030204" pitchFamily="34" charset="0"/>
            </a:endParaRPr>
          </a:p>
          <a:p>
            <a:pPr algn="ctr">
              <a:spcBef>
                <a:spcPts val="1300"/>
              </a:spcBef>
              <a:spcAft>
                <a:spcPts val="1300"/>
              </a:spcAft>
            </a:pPr>
            <a:endParaRPr lang="en-GB" u="sng" dirty="0">
              <a:solidFill>
                <a:srgbClr val="009193"/>
              </a:solidFill>
              <a:latin typeface="Montserrat" panose="020B0604020202020204" pitchFamily="2" charset="0"/>
              <a:ea typeface="Calibri" panose="020F0502020204030204" pitchFamily="34" charset="0"/>
            </a:endParaRPr>
          </a:p>
          <a:p>
            <a:pPr algn="ctr">
              <a:spcBef>
                <a:spcPts val="1300"/>
              </a:spcBef>
              <a:spcAft>
                <a:spcPts val="1300"/>
              </a:spcAft>
            </a:pPr>
            <a:r>
              <a:rPr lang="en-GB" sz="1800" u="sng" dirty="0">
                <a:solidFill>
                  <a:srgbClr val="009193"/>
                </a:solidFill>
                <a:effectLst/>
                <a:latin typeface="Montserrat" panose="020B0604020202020204" pitchFamily="2" charset="0"/>
                <a:ea typeface="Calibri" panose="020F0502020204030204" pitchFamily="34" charset="0"/>
              </a:rPr>
              <a:t>Links to podcasts, July events</a:t>
            </a:r>
            <a:endParaRPr lang="en-GB" sz="1800" dirty="0">
              <a:effectLst/>
              <a:latin typeface="Calibri" panose="020F0502020204030204" pitchFamily="34" charset="0"/>
              <a:ea typeface="Calibri" panose="020F0502020204030204" pitchFamily="34" charset="0"/>
            </a:endParaRPr>
          </a:p>
          <a:p>
            <a:endParaRPr lang="en-GB" sz="3200" b="1" i="0" dirty="0">
              <a:effectLst/>
              <a:latin typeface="Istok Web"/>
            </a:endParaRPr>
          </a:p>
          <a:p>
            <a:endParaRPr lang="en-GB" b="0" i="0" dirty="0">
              <a:effectLst/>
              <a:latin typeface="Istok Web"/>
            </a:endParaRPr>
          </a:p>
          <a:p>
            <a:endParaRPr lang="en-GB" sz="2000" b="0" i="0" dirty="0">
              <a:solidFill>
                <a:srgbClr val="777777"/>
              </a:solidFill>
              <a:effectLst/>
              <a:latin typeface="Istok Web"/>
            </a:endParaRPr>
          </a:p>
          <a:p>
            <a:endParaRPr lang="en-GB" sz="3200" dirty="0"/>
          </a:p>
        </p:txBody>
      </p:sp>
    </p:spTree>
    <p:extLst>
      <p:ext uri="{BB962C8B-B14F-4D97-AF65-F5344CB8AC3E}">
        <p14:creationId xmlns:p14="http://schemas.microsoft.com/office/powerpoint/2010/main" val="2616503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1082</TotalTime>
  <Words>1959</Words>
  <Application>Microsoft Office PowerPoint</Application>
  <PresentationFormat>Widescreen</PresentationFormat>
  <Paragraphs>158</Paragraphs>
  <Slides>33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FSMe Regular</vt:lpstr>
      <vt:lpstr>Gibson-Book</vt:lpstr>
      <vt:lpstr>Helvetica</vt:lpstr>
      <vt:lpstr>Istok Web</vt:lpstr>
      <vt:lpstr>Montserrat</vt:lpstr>
      <vt:lpstr>Office Theme</vt:lpstr>
      <vt:lpstr>SENCO NETWORK MEETING</vt:lpstr>
      <vt:lpstr>Welcome to the All New SENCO Network </vt:lpstr>
      <vt:lpstr>PowerPoint Presentation</vt:lpstr>
      <vt:lpstr>PowerPoint Presentation</vt:lpstr>
      <vt:lpstr>What is on offer?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Careers, Advice and Guidance</vt:lpstr>
      <vt:lpstr>Other LA Careers Teams</vt:lpstr>
      <vt:lpstr>Streamlining paperwork </vt:lpstr>
      <vt:lpstr>PowerPoint Presentation</vt:lpstr>
      <vt:lpstr>Updates</vt:lpstr>
      <vt:lpstr>Access 27 Workshops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SENCO NETWORK MEETING</dc:title>
  <dc:creator>Lynne Kilford</dc:creator>
  <cp:lastModifiedBy>Lynne Kilford</cp:lastModifiedBy>
  <cp:revision>50</cp:revision>
  <dcterms:created xsi:type="dcterms:W3CDTF">2022-05-12T08:51:59Z</dcterms:created>
  <dcterms:modified xsi:type="dcterms:W3CDTF">2022-07-07T16:36:33Z</dcterms:modified>
</cp:coreProperties>
</file>