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7" r:id="rId2"/>
    <p:sldId id="258" r:id="rId3"/>
    <p:sldId id="281" r:id="rId4"/>
    <p:sldId id="282" r:id="rId5"/>
    <p:sldId id="283" r:id="rId6"/>
    <p:sldId id="284" r:id="rId7"/>
    <p:sldId id="286" r:id="rId8"/>
    <p:sldId id="287" r:id="rId9"/>
    <p:sldId id="267" r:id="rId10"/>
    <p:sldId id="260" r:id="rId11"/>
    <p:sldId id="266" r:id="rId12"/>
    <p:sldId id="265" r:id="rId13"/>
    <p:sldId id="261" r:id="rId14"/>
    <p:sldId id="262" r:id="rId15"/>
    <p:sldId id="263" r:id="rId16"/>
    <p:sldId id="264" r:id="rId17"/>
    <p:sldId id="268" r:id="rId18"/>
    <p:sldId id="278" r:id="rId19"/>
    <p:sldId id="273" r:id="rId20"/>
    <p:sldId id="279" r:id="rId21"/>
    <p:sldId id="280" r:id="rId22"/>
    <p:sldId id="271" r:id="rId23"/>
    <p:sldId id="272" r:id="rId24"/>
    <p:sldId id="275" r:id="rId25"/>
    <p:sldId id="288" r:id="rId26"/>
    <p:sldId id="270" r:id="rId27"/>
    <p:sldId id="269" r:id="rId28"/>
    <p:sldId id="289"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9" d="100"/>
          <a:sy n="79" d="100"/>
        </p:scale>
        <p:origin x="12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9DB4A-7BDE-4CCF-A6DE-1E9141A1DDC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B890BC1-1A5F-4A91-9EAB-158287777825}">
      <dgm:prSet/>
      <dgm:spPr/>
      <dgm:t>
        <a:bodyPr/>
        <a:lstStyle/>
        <a:p>
          <a:pPr>
            <a:lnSpc>
              <a:spcPct val="100000"/>
            </a:lnSpc>
          </a:pPr>
          <a:r>
            <a:rPr lang="en-GB"/>
            <a:t>If you can, mobile phones off please</a:t>
          </a:r>
          <a:endParaRPr lang="en-US"/>
        </a:p>
      </dgm:t>
    </dgm:pt>
    <dgm:pt modelId="{258594C6-2AF2-4A4D-9F18-65E3D476C237}" type="parTrans" cxnId="{6553D91D-BA00-4481-BE70-AC369F54FB1B}">
      <dgm:prSet/>
      <dgm:spPr/>
      <dgm:t>
        <a:bodyPr/>
        <a:lstStyle/>
        <a:p>
          <a:endParaRPr lang="en-US"/>
        </a:p>
      </dgm:t>
    </dgm:pt>
    <dgm:pt modelId="{4B08A93B-44B9-4C06-B79A-C6EC95177B8C}" type="sibTrans" cxnId="{6553D91D-BA00-4481-BE70-AC369F54FB1B}">
      <dgm:prSet/>
      <dgm:spPr/>
      <dgm:t>
        <a:bodyPr/>
        <a:lstStyle/>
        <a:p>
          <a:endParaRPr lang="en-US"/>
        </a:p>
      </dgm:t>
    </dgm:pt>
    <dgm:pt modelId="{A442659D-74E3-45A8-B697-86764A8C60F2}">
      <dgm:prSet/>
      <dgm:spPr/>
      <dgm:t>
        <a:bodyPr/>
        <a:lstStyle/>
        <a:p>
          <a:pPr>
            <a:lnSpc>
              <a:spcPct val="100000"/>
            </a:lnSpc>
          </a:pPr>
          <a:r>
            <a:rPr lang="en-GB"/>
            <a:t>Your attention</a:t>
          </a:r>
          <a:endParaRPr lang="en-US"/>
        </a:p>
      </dgm:t>
    </dgm:pt>
    <dgm:pt modelId="{0E57F654-27EA-437B-9948-18C9A01D7C52}" type="parTrans" cxnId="{E6469F77-56BB-4D92-9791-10E183239766}">
      <dgm:prSet/>
      <dgm:spPr/>
      <dgm:t>
        <a:bodyPr/>
        <a:lstStyle/>
        <a:p>
          <a:endParaRPr lang="en-US"/>
        </a:p>
      </dgm:t>
    </dgm:pt>
    <dgm:pt modelId="{11040805-FA24-4BB8-ABEB-4A24E57416F4}" type="sibTrans" cxnId="{E6469F77-56BB-4D92-9791-10E183239766}">
      <dgm:prSet/>
      <dgm:spPr/>
      <dgm:t>
        <a:bodyPr/>
        <a:lstStyle/>
        <a:p>
          <a:endParaRPr lang="en-US"/>
        </a:p>
      </dgm:t>
    </dgm:pt>
    <dgm:pt modelId="{AE70C5F9-0392-4AA0-809D-ABF2886138D6}">
      <dgm:prSet/>
      <dgm:spPr/>
      <dgm:t>
        <a:bodyPr/>
        <a:lstStyle/>
        <a:p>
          <a:pPr>
            <a:lnSpc>
              <a:spcPct val="100000"/>
            </a:lnSpc>
          </a:pPr>
          <a:r>
            <a:rPr lang="en-GB"/>
            <a:t>Misery is optional</a:t>
          </a:r>
          <a:endParaRPr lang="en-US"/>
        </a:p>
      </dgm:t>
    </dgm:pt>
    <dgm:pt modelId="{5AAB8603-2626-4ED0-A03D-F265D6A457B7}" type="parTrans" cxnId="{0A6750B6-857B-4E94-814C-71C7DE15AA29}">
      <dgm:prSet/>
      <dgm:spPr/>
      <dgm:t>
        <a:bodyPr/>
        <a:lstStyle/>
        <a:p>
          <a:endParaRPr lang="en-US"/>
        </a:p>
      </dgm:t>
    </dgm:pt>
    <dgm:pt modelId="{F4A2B667-E01D-41A4-BFC6-D9C34514C283}" type="sibTrans" cxnId="{0A6750B6-857B-4E94-814C-71C7DE15AA29}">
      <dgm:prSet/>
      <dgm:spPr/>
      <dgm:t>
        <a:bodyPr/>
        <a:lstStyle/>
        <a:p>
          <a:endParaRPr lang="en-US"/>
        </a:p>
      </dgm:t>
    </dgm:pt>
    <dgm:pt modelId="{C026BB80-5939-4334-BBB5-BAF5B407FB1A}">
      <dgm:prSet/>
      <dgm:spPr/>
      <dgm:t>
        <a:bodyPr/>
        <a:lstStyle/>
        <a:p>
          <a:pPr>
            <a:lnSpc>
              <a:spcPct val="100000"/>
            </a:lnSpc>
          </a:pPr>
          <a:r>
            <a:rPr lang="en-GB"/>
            <a:t>Add anything in chat</a:t>
          </a:r>
          <a:endParaRPr lang="en-US"/>
        </a:p>
      </dgm:t>
    </dgm:pt>
    <dgm:pt modelId="{0B47E3A6-8E6F-48A4-8384-797D93B89351}" type="parTrans" cxnId="{9E4743A7-6B64-4375-AF75-F30A28EB6CEC}">
      <dgm:prSet/>
      <dgm:spPr/>
      <dgm:t>
        <a:bodyPr/>
        <a:lstStyle/>
        <a:p>
          <a:endParaRPr lang="en-US"/>
        </a:p>
      </dgm:t>
    </dgm:pt>
    <dgm:pt modelId="{896B9B21-3D33-417D-98B3-334325E65339}" type="sibTrans" cxnId="{9E4743A7-6B64-4375-AF75-F30A28EB6CEC}">
      <dgm:prSet/>
      <dgm:spPr/>
      <dgm:t>
        <a:bodyPr/>
        <a:lstStyle/>
        <a:p>
          <a:endParaRPr lang="en-US"/>
        </a:p>
      </dgm:t>
    </dgm:pt>
    <dgm:pt modelId="{16D2A754-2DB2-41B8-A387-553B7C48E4C5}">
      <dgm:prSet/>
      <dgm:spPr/>
      <dgm:t>
        <a:bodyPr/>
        <a:lstStyle/>
        <a:p>
          <a:pPr>
            <a:lnSpc>
              <a:spcPct val="100000"/>
            </a:lnSpc>
          </a:pPr>
          <a:r>
            <a:rPr lang="en-GB"/>
            <a:t>Ask any questions along the way</a:t>
          </a:r>
          <a:endParaRPr lang="en-US"/>
        </a:p>
      </dgm:t>
    </dgm:pt>
    <dgm:pt modelId="{7A6EFD1C-B6F4-4140-8AA4-A01CFC7EBF7F}" type="parTrans" cxnId="{AF86B0D8-DB58-4C4B-A8C2-299992111399}">
      <dgm:prSet/>
      <dgm:spPr/>
      <dgm:t>
        <a:bodyPr/>
        <a:lstStyle/>
        <a:p>
          <a:endParaRPr lang="en-US"/>
        </a:p>
      </dgm:t>
    </dgm:pt>
    <dgm:pt modelId="{CE092BCC-11B6-4C12-B647-4FD5F647F4AD}" type="sibTrans" cxnId="{AF86B0D8-DB58-4C4B-A8C2-299992111399}">
      <dgm:prSet/>
      <dgm:spPr/>
      <dgm:t>
        <a:bodyPr/>
        <a:lstStyle/>
        <a:p>
          <a:endParaRPr lang="en-US"/>
        </a:p>
      </dgm:t>
    </dgm:pt>
    <dgm:pt modelId="{001774CF-FD21-4051-B79E-E22EA82346D5}" type="pres">
      <dgm:prSet presAssocID="{74E9DB4A-7BDE-4CCF-A6DE-1E9141A1DDCE}" presName="root" presStyleCnt="0">
        <dgm:presLayoutVars>
          <dgm:dir/>
          <dgm:resizeHandles val="exact"/>
        </dgm:presLayoutVars>
      </dgm:prSet>
      <dgm:spPr/>
    </dgm:pt>
    <dgm:pt modelId="{F76E39F4-EAF8-4B64-9E2C-B9216E6AF33F}" type="pres">
      <dgm:prSet presAssocID="{CB890BC1-1A5F-4A91-9EAB-158287777825}" presName="compNode" presStyleCnt="0"/>
      <dgm:spPr/>
    </dgm:pt>
    <dgm:pt modelId="{C9239AAE-F258-403B-9137-87857134CE24}" type="pres">
      <dgm:prSet presAssocID="{CB890BC1-1A5F-4A91-9EAB-15828777782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4C3DF046-772E-494C-B173-91B1716FF6BB}" type="pres">
      <dgm:prSet presAssocID="{CB890BC1-1A5F-4A91-9EAB-158287777825}" presName="spaceRect" presStyleCnt="0"/>
      <dgm:spPr/>
    </dgm:pt>
    <dgm:pt modelId="{3191D94D-8D45-434D-AED3-EBD833A3F705}" type="pres">
      <dgm:prSet presAssocID="{CB890BC1-1A5F-4A91-9EAB-158287777825}" presName="textRect" presStyleLbl="revTx" presStyleIdx="0" presStyleCnt="5">
        <dgm:presLayoutVars>
          <dgm:chMax val="1"/>
          <dgm:chPref val="1"/>
        </dgm:presLayoutVars>
      </dgm:prSet>
      <dgm:spPr/>
    </dgm:pt>
    <dgm:pt modelId="{07CAC0F5-66FD-4974-B4D8-7C3763D1BDF6}" type="pres">
      <dgm:prSet presAssocID="{4B08A93B-44B9-4C06-B79A-C6EC95177B8C}" presName="sibTrans" presStyleCnt="0"/>
      <dgm:spPr/>
    </dgm:pt>
    <dgm:pt modelId="{7FAC2EDF-FA53-4331-9E67-9F906FB0156F}" type="pres">
      <dgm:prSet presAssocID="{A442659D-74E3-45A8-B697-86764A8C60F2}" presName="compNode" presStyleCnt="0"/>
      <dgm:spPr/>
    </dgm:pt>
    <dgm:pt modelId="{CFB34C71-101F-4FE1-B41A-A36F83842753}" type="pres">
      <dgm:prSet presAssocID="{A442659D-74E3-45A8-B697-86764A8C60F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3A79E077-9CFE-4A57-A68B-038076AF477A}" type="pres">
      <dgm:prSet presAssocID="{A442659D-74E3-45A8-B697-86764A8C60F2}" presName="spaceRect" presStyleCnt="0"/>
      <dgm:spPr/>
    </dgm:pt>
    <dgm:pt modelId="{845855D1-FDC1-4EF5-859E-D0124025A8D0}" type="pres">
      <dgm:prSet presAssocID="{A442659D-74E3-45A8-B697-86764A8C60F2}" presName="textRect" presStyleLbl="revTx" presStyleIdx="1" presStyleCnt="5">
        <dgm:presLayoutVars>
          <dgm:chMax val="1"/>
          <dgm:chPref val="1"/>
        </dgm:presLayoutVars>
      </dgm:prSet>
      <dgm:spPr/>
    </dgm:pt>
    <dgm:pt modelId="{04937A4D-CD8A-4C08-95FE-5C5993F162F1}" type="pres">
      <dgm:prSet presAssocID="{11040805-FA24-4BB8-ABEB-4A24E57416F4}" presName="sibTrans" presStyleCnt="0"/>
      <dgm:spPr/>
    </dgm:pt>
    <dgm:pt modelId="{2D568974-1B9A-46E5-8974-4E2D62423A06}" type="pres">
      <dgm:prSet presAssocID="{AE70C5F9-0392-4AA0-809D-ABF2886138D6}" presName="compNode" presStyleCnt="0"/>
      <dgm:spPr/>
    </dgm:pt>
    <dgm:pt modelId="{627C7754-6345-4CE7-B32F-75635DBD0F7E}" type="pres">
      <dgm:prSet presAssocID="{AE70C5F9-0392-4AA0-809D-ABF2886138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ying Face with Solid Fill"/>
        </a:ext>
      </dgm:extLst>
    </dgm:pt>
    <dgm:pt modelId="{50CCF928-B61D-4AB6-8E5B-6E617E8CDAE3}" type="pres">
      <dgm:prSet presAssocID="{AE70C5F9-0392-4AA0-809D-ABF2886138D6}" presName="spaceRect" presStyleCnt="0"/>
      <dgm:spPr/>
    </dgm:pt>
    <dgm:pt modelId="{C0EE640A-8D91-4693-A026-091C951B2EA1}" type="pres">
      <dgm:prSet presAssocID="{AE70C5F9-0392-4AA0-809D-ABF2886138D6}" presName="textRect" presStyleLbl="revTx" presStyleIdx="2" presStyleCnt="5">
        <dgm:presLayoutVars>
          <dgm:chMax val="1"/>
          <dgm:chPref val="1"/>
        </dgm:presLayoutVars>
      </dgm:prSet>
      <dgm:spPr/>
    </dgm:pt>
    <dgm:pt modelId="{EBE70D86-2C41-41C4-A51D-717451CFC872}" type="pres">
      <dgm:prSet presAssocID="{F4A2B667-E01D-41A4-BFC6-D9C34514C283}" presName="sibTrans" presStyleCnt="0"/>
      <dgm:spPr/>
    </dgm:pt>
    <dgm:pt modelId="{B6421F92-B74A-4562-9BF8-3AAE74216119}" type="pres">
      <dgm:prSet presAssocID="{C026BB80-5939-4334-BBB5-BAF5B407FB1A}" presName="compNode" presStyleCnt="0"/>
      <dgm:spPr/>
    </dgm:pt>
    <dgm:pt modelId="{6B85ADC5-46CE-46E1-9F45-89DABCECE403}" type="pres">
      <dgm:prSet presAssocID="{C026BB80-5939-4334-BBB5-BAF5B407FB1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2A419A93-236C-42BA-906B-1DF06D9F758B}" type="pres">
      <dgm:prSet presAssocID="{C026BB80-5939-4334-BBB5-BAF5B407FB1A}" presName="spaceRect" presStyleCnt="0"/>
      <dgm:spPr/>
    </dgm:pt>
    <dgm:pt modelId="{0CF83F97-F063-41C9-AA07-7BDB87E4F8E6}" type="pres">
      <dgm:prSet presAssocID="{C026BB80-5939-4334-BBB5-BAF5B407FB1A}" presName="textRect" presStyleLbl="revTx" presStyleIdx="3" presStyleCnt="5">
        <dgm:presLayoutVars>
          <dgm:chMax val="1"/>
          <dgm:chPref val="1"/>
        </dgm:presLayoutVars>
      </dgm:prSet>
      <dgm:spPr/>
    </dgm:pt>
    <dgm:pt modelId="{F0396AFB-FBE5-4BE6-B8C7-128EE5044F72}" type="pres">
      <dgm:prSet presAssocID="{896B9B21-3D33-417D-98B3-334325E65339}" presName="sibTrans" presStyleCnt="0"/>
      <dgm:spPr/>
    </dgm:pt>
    <dgm:pt modelId="{CBF928F1-FE9A-47FB-A5D7-AEF5F66D84E0}" type="pres">
      <dgm:prSet presAssocID="{16D2A754-2DB2-41B8-A387-553B7C48E4C5}" presName="compNode" presStyleCnt="0"/>
      <dgm:spPr/>
    </dgm:pt>
    <dgm:pt modelId="{8ADB099A-AA67-4521-BDC4-35B3D86D779F}" type="pres">
      <dgm:prSet presAssocID="{16D2A754-2DB2-41B8-A387-553B7C48E4C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lp"/>
        </a:ext>
      </dgm:extLst>
    </dgm:pt>
    <dgm:pt modelId="{37044EE0-8C6D-489E-8E4C-33ABB8F8CDA9}" type="pres">
      <dgm:prSet presAssocID="{16D2A754-2DB2-41B8-A387-553B7C48E4C5}" presName="spaceRect" presStyleCnt="0"/>
      <dgm:spPr/>
    </dgm:pt>
    <dgm:pt modelId="{9086188D-FAB0-460E-8C22-A27233BD6F72}" type="pres">
      <dgm:prSet presAssocID="{16D2A754-2DB2-41B8-A387-553B7C48E4C5}" presName="textRect" presStyleLbl="revTx" presStyleIdx="4" presStyleCnt="5">
        <dgm:presLayoutVars>
          <dgm:chMax val="1"/>
          <dgm:chPref val="1"/>
        </dgm:presLayoutVars>
      </dgm:prSet>
      <dgm:spPr/>
    </dgm:pt>
  </dgm:ptLst>
  <dgm:cxnLst>
    <dgm:cxn modelId="{FDA9EC12-E4BE-4DCA-BB3F-D7269EA3824E}" type="presOf" srcId="{74E9DB4A-7BDE-4CCF-A6DE-1E9141A1DDCE}" destId="{001774CF-FD21-4051-B79E-E22EA82346D5}" srcOrd="0" destOrd="0" presId="urn:microsoft.com/office/officeart/2018/2/layout/IconLabelList"/>
    <dgm:cxn modelId="{6553D91D-BA00-4481-BE70-AC369F54FB1B}" srcId="{74E9DB4A-7BDE-4CCF-A6DE-1E9141A1DDCE}" destId="{CB890BC1-1A5F-4A91-9EAB-158287777825}" srcOrd="0" destOrd="0" parTransId="{258594C6-2AF2-4A4D-9F18-65E3D476C237}" sibTransId="{4B08A93B-44B9-4C06-B79A-C6EC95177B8C}"/>
    <dgm:cxn modelId="{23048276-4A5C-4E98-9EC1-0A45D6E56DB1}" type="presOf" srcId="{A442659D-74E3-45A8-B697-86764A8C60F2}" destId="{845855D1-FDC1-4EF5-859E-D0124025A8D0}" srcOrd="0" destOrd="0" presId="urn:microsoft.com/office/officeart/2018/2/layout/IconLabelList"/>
    <dgm:cxn modelId="{E6469F77-56BB-4D92-9791-10E183239766}" srcId="{74E9DB4A-7BDE-4CCF-A6DE-1E9141A1DDCE}" destId="{A442659D-74E3-45A8-B697-86764A8C60F2}" srcOrd="1" destOrd="0" parTransId="{0E57F654-27EA-437B-9948-18C9A01D7C52}" sibTransId="{11040805-FA24-4BB8-ABEB-4A24E57416F4}"/>
    <dgm:cxn modelId="{4C14DF83-92C4-4D7F-8229-5EA2A54048F3}" type="presOf" srcId="{CB890BC1-1A5F-4A91-9EAB-158287777825}" destId="{3191D94D-8D45-434D-AED3-EBD833A3F705}" srcOrd="0" destOrd="0" presId="urn:microsoft.com/office/officeart/2018/2/layout/IconLabelList"/>
    <dgm:cxn modelId="{9E4743A7-6B64-4375-AF75-F30A28EB6CEC}" srcId="{74E9DB4A-7BDE-4CCF-A6DE-1E9141A1DDCE}" destId="{C026BB80-5939-4334-BBB5-BAF5B407FB1A}" srcOrd="3" destOrd="0" parTransId="{0B47E3A6-8E6F-48A4-8384-797D93B89351}" sibTransId="{896B9B21-3D33-417D-98B3-334325E65339}"/>
    <dgm:cxn modelId="{0A6750B6-857B-4E94-814C-71C7DE15AA29}" srcId="{74E9DB4A-7BDE-4CCF-A6DE-1E9141A1DDCE}" destId="{AE70C5F9-0392-4AA0-809D-ABF2886138D6}" srcOrd="2" destOrd="0" parTransId="{5AAB8603-2626-4ED0-A03D-F265D6A457B7}" sibTransId="{F4A2B667-E01D-41A4-BFC6-D9C34514C283}"/>
    <dgm:cxn modelId="{C8AD01C3-630A-4646-9311-502498338697}" type="presOf" srcId="{AE70C5F9-0392-4AA0-809D-ABF2886138D6}" destId="{C0EE640A-8D91-4693-A026-091C951B2EA1}" srcOrd="0" destOrd="0" presId="urn:microsoft.com/office/officeart/2018/2/layout/IconLabelList"/>
    <dgm:cxn modelId="{17B02DC3-A828-4A4A-90CB-10F1FC1C2FD8}" type="presOf" srcId="{C026BB80-5939-4334-BBB5-BAF5B407FB1A}" destId="{0CF83F97-F063-41C9-AA07-7BDB87E4F8E6}" srcOrd="0" destOrd="0" presId="urn:microsoft.com/office/officeart/2018/2/layout/IconLabelList"/>
    <dgm:cxn modelId="{AF86B0D8-DB58-4C4B-A8C2-299992111399}" srcId="{74E9DB4A-7BDE-4CCF-A6DE-1E9141A1DDCE}" destId="{16D2A754-2DB2-41B8-A387-553B7C48E4C5}" srcOrd="4" destOrd="0" parTransId="{7A6EFD1C-B6F4-4140-8AA4-A01CFC7EBF7F}" sibTransId="{CE092BCC-11B6-4C12-B647-4FD5F647F4AD}"/>
    <dgm:cxn modelId="{1919B2E7-B5F5-46E5-AA6E-B1FB835C5817}" type="presOf" srcId="{16D2A754-2DB2-41B8-A387-553B7C48E4C5}" destId="{9086188D-FAB0-460E-8C22-A27233BD6F72}" srcOrd="0" destOrd="0" presId="urn:microsoft.com/office/officeart/2018/2/layout/IconLabelList"/>
    <dgm:cxn modelId="{E7CA9F1F-54A7-45A5-A888-073022D4E90F}" type="presParOf" srcId="{001774CF-FD21-4051-B79E-E22EA82346D5}" destId="{F76E39F4-EAF8-4B64-9E2C-B9216E6AF33F}" srcOrd="0" destOrd="0" presId="urn:microsoft.com/office/officeart/2018/2/layout/IconLabelList"/>
    <dgm:cxn modelId="{6B74DF59-239B-4E48-B547-9EE6FC4A7F11}" type="presParOf" srcId="{F76E39F4-EAF8-4B64-9E2C-B9216E6AF33F}" destId="{C9239AAE-F258-403B-9137-87857134CE24}" srcOrd="0" destOrd="0" presId="urn:microsoft.com/office/officeart/2018/2/layout/IconLabelList"/>
    <dgm:cxn modelId="{6612E6EF-348C-4542-B6EC-AEF37F08C7F2}" type="presParOf" srcId="{F76E39F4-EAF8-4B64-9E2C-B9216E6AF33F}" destId="{4C3DF046-772E-494C-B173-91B1716FF6BB}" srcOrd="1" destOrd="0" presId="urn:microsoft.com/office/officeart/2018/2/layout/IconLabelList"/>
    <dgm:cxn modelId="{F638E483-020C-4C7C-8C8A-EC0B8239AA43}" type="presParOf" srcId="{F76E39F4-EAF8-4B64-9E2C-B9216E6AF33F}" destId="{3191D94D-8D45-434D-AED3-EBD833A3F705}" srcOrd="2" destOrd="0" presId="urn:microsoft.com/office/officeart/2018/2/layout/IconLabelList"/>
    <dgm:cxn modelId="{7021D9DA-5D65-45E6-B2F1-421901AC898C}" type="presParOf" srcId="{001774CF-FD21-4051-B79E-E22EA82346D5}" destId="{07CAC0F5-66FD-4974-B4D8-7C3763D1BDF6}" srcOrd="1" destOrd="0" presId="urn:microsoft.com/office/officeart/2018/2/layout/IconLabelList"/>
    <dgm:cxn modelId="{5E5B9408-E0C2-43FA-AB18-5D415A74104F}" type="presParOf" srcId="{001774CF-FD21-4051-B79E-E22EA82346D5}" destId="{7FAC2EDF-FA53-4331-9E67-9F906FB0156F}" srcOrd="2" destOrd="0" presId="urn:microsoft.com/office/officeart/2018/2/layout/IconLabelList"/>
    <dgm:cxn modelId="{4D306B25-11A6-4A2B-812B-A821A35F0B5E}" type="presParOf" srcId="{7FAC2EDF-FA53-4331-9E67-9F906FB0156F}" destId="{CFB34C71-101F-4FE1-B41A-A36F83842753}" srcOrd="0" destOrd="0" presId="urn:microsoft.com/office/officeart/2018/2/layout/IconLabelList"/>
    <dgm:cxn modelId="{3DC81A00-DEEB-4EDE-B23D-40D6CAD2F145}" type="presParOf" srcId="{7FAC2EDF-FA53-4331-9E67-9F906FB0156F}" destId="{3A79E077-9CFE-4A57-A68B-038076AF477A}" srcOrd="1" destOrd="0" presId="urn:microsoft.com/office/officeart/2018/2/layout/IconLabelList"/>
    <dgm:cxn modelId="{7DF7AEA0-4B37-4850-B92E-861DA0398D00}" type="presParOf" srcId="{7FAC2EDF-FA53-4331-9E67-9F906FB0156F}" destId="{845855D1-FDC1-4EF5-859E-D0124025A8D0}" srcOrd="2" destOrd="0" presId="urn:microsoft.com/office/officeart/2018/2/layout/IconLabelList"/>
    <dgm:cxn modelId="{67D33C3C-21B0-45E1-81F2-8245EE553B37}" type="presParOf" srcId="{001774CF-FD21-4051-B79E-E22EA82346D5}" destId="{04937A4D-CD8A-4C08-95FE-5C5993F162F1}" srcOrd="3" destOrd="0" presId="urn:microsoft.com/office/officeart/2018/2/layout/IconLabelList"/>
    <dgm:cxn modelId="{E5B15632-676E-45B0-8E93-79594DD65444}" type="presParOf" srcId="{001774CF-FD21-4051-B79E-E22EA82346D5}" destId="{2D568974-1B9A-46E5-8974-4E2D62423A06}" srcOrd="4" destOrd="0" presId="urn:microsoft.com/office/officeart/2018/2/layout/IconLabelList"/>
    <dgm:cxn modelId="{D43A730A-F142-4F0B-AAA5-A5817D72FF33}" type="presParOf" srcId="{2D568974-1B9A-46E5-8974-4E2D62423A06}" destId="{627C7754-6345-4CE7-B32F-75635DBD0F7E}" srcOrd="0" destOrd="0" presId="urn:microsoft.com/office/officeart/2018/2/layout/IconLabelList"/>
    <dgm:cxn modelId="{DC9F8169-424C-4E4A-9D1B-D002DCD372D9}" type="presParOf" srcId="{2D568974-1B9A-46E5-8974-4E2D62423A06}" destId="{50CCF928-B61D-4AB6-8E5B-6E617E8CDAE3}" srcOrd="1" destOrd="0" presId="urn:microsoft.com/office/officeart/2018/2/layout/IconLabelList"/>
    <dgm:cxn modelId="{CF8894BA-0273-44BF-B3AD-9A4DAB611D0E}" type="presParOf" srcId="{2D568974-1B9A-46E5-8974-4E2D62423A06}" destId="{C0EE640A-8D91-4693-A026-091C951B2EA1}" srcOrd="2" destOrd="0" presId="urn:microsoft.com/office/officeart/2018/2/layout/IconLabelList"/>
    <dgm:cxn modelId="{90A0DC46-8A7B-4859-8C1F-07FD14805415}" type="presParOf" srcId="{001774CF-FD21-4051-B79E-E22EA82346D5}" destId="{EBE70D86-2C41-41C4-A51D-717451CFC872}" srcOrd="5" destOrd="0" presId="urn:microsoft.com/office/officeart/2018/2/layout/IconLabelList"/>
    <dgm:cxn modelId="{696ECE86-8C73-4F82-9DD4-ED75BBD712E6}" type="presParOf" srcId="{001774CF-FD21-4051-B79E-E22EA82346D5}" destId="{B6421F92-B74A-4562-9BF8-3AAE74216119}" srcOrd="6" destOrd="0" presId="urn:microsoft.com/office/officeart/2018/2/layout/IconLabelList"/>
    <dgm:cxn modelId="{FB5E29A8-7DD5-4ED6-999F-AD203DC62751}" type="presParOf" srcId="{B6421F92-B74A-4562-9BF8-3AAE74216119}" destId="{6B85ADC5-46CE-46E1-9F45-89DABCECE403}" srcOrd="0" destOrd="0" presId="urn:microsoft.com/office/officeart/2018/2/layout/IconLabelList"/>
    <dgm:cxn modelId="{8DD4C468-D211-43DE-AEB6-8EA13C928A2F}" type="presParOf" srcId="{B6421F92-B74A-4562-9BF8-3AAE74216119}" destId="{2A419A93-236C-42BA-906B-1DF06D9F758B}" srcOrd="1" destOrd="0" presId="urn:microsoft.com/office/officeart/2018/2/layout/IconLabelList"/>
    <dgm:cxn modelId="{6FCB2FC2-9D28-49AE-95AE-BFF710893385}" type="presParOf" srcId="{B6421F92-B74A-4562-9BF8-3AAE74216119}" destId="{0CF83F97-F063-41C9-AA07-7BDB87E4F8E6}" srcOrd="2" destOrd="0" presId="urn:microsoft.com/office/officeart/2018/2/layout/IconLabelList"/>
    <dgm:cxn modelId="{5D96E87C-C04E-41EE-A6E7-DB89EC0BB87A}" type="presParOf" srcId="{001774CF-FD21-4051-B79E-E22EA82346D5}" destId="{F0396AFB-FBE5-4BE6-B8C7-128EE5044F72}" srcOrd="7" destOrd="0" presId="urn:microsoft.com/office/officeart/2018/2/layout/IconLabelList"/>
    <dgm:cxn modelId="{8EB5697C-405F-48C0-8786-9B03E43E6568}" type="presParOf" srcId="{001774CF-FD21-4051-B79E-E22EA82346D5}" destId="{CBF928F1-FE9A-47FB-A5D7-AEF5F66D84E0}" srcOrd="8" destOrd="0" presId="urn:microsoft.com/office/officeart/2018/2/layout/IconLabelList"/>
    <dgm:cxn modelId="{3829D5C9-5243-4A5D-9BFA-7601C170CBEE}" type="presParOf" srcId="{CBF928F1-FE9A-47FB-A5D7-AEF5F66D84E0}" destId="{8ADB099A-AA67-4521-BDC4-35B3D86D779F}" srcOrd="0" destOrd="0" presId="urn:microsoft.com/office/officeart/2018/2/layout/IconLabelList"/>
    <dgm:cxn modelId="{37E9D3A2-FDD5-4915-888E-1C1731F4C52F}" type="presParOf" srcId="{CBF928F1-FE9A-47FB-A5D7-AEF5F66D84E0}" destId="{37044EE0-8C6D-489E-8E4C-33ABB8F8CDA9}" srcOrd="1" destOrd="0" presId="urn:microsoft.com/office/officeart/2018/2/layout/IconLabelList"/>
    <dgm:cxn modelId="{556F7B57-6120-4E5F-A298-321435025A32}" type="presParOf" srcId="{CBF928F1-FE9A-47FB-A5D7-AEF5F66D84E0}" destId="{9086188D-FAB0-460E-8C22-A27233BD6F7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39AAE-F258-403B-9137-87857134CE24}">
      <dsp:nvSpPr>
        <dsp:cNvPr id="0" name=""/>
        <dsp:cNvSpPr/>
      </dsp:nvSpPr>
      <dsp:spPr>
        <a:xfrm>
          <a:off x="622800" y="127566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1D94D-8D45-434D-AED3-EBD833A3F705}">
      <dsp:nvSpPr>
        <dsp:cNvPr id="0" name=""/>
        <dsp:cNvSpPr/>
      </dsp:nvSpPr>
      <dsp:spPr>
        <a:xfrm>
          <a:off x="12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If you can, mobile phones off please</a:t>
          </a:r>
          <a:endParaRPr lang="en-US" sz="1900" kern="1200"/>
        </a:p>
      </dsp:txBody>
      <dsp:txXfrm>
        <a:off x="127800" y="2355670"/>
        <a:ext cx="1800000" cy="720000"/>
      </dsp:txXfrm>
    </dsp:sp>
    <dsp:sp modelId="{CFB34C71-101F-4FE1-B41A-A36F83842753}">
      <dsp:nvSpPr>
        <dsp:cNvPr id="0" name=""/>
        <dsp:cNvSpPr/>
      </dsp:nvSpPr>
      <dsp:spPr>
        <a:xfrm>
          <a:off x="273780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855D1-FDC1-4EF5-859E-D0124025A8D0}">
      <dsp:nvSpPr>
        <dsp:cNvPr id="0" name=""/>
        <dsp:cNvSpPr/>
      </dsp:nvSpPr>
      <dsp:spPr>
        <a:xfrm>
          <a:off x="224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Your attention</a:t>
          </a:r>
          <a:endParaRPr lang="en-US" sz="1900" kern="1200"/>
        </a:p>
      </dsp:txBody>
      <dsp:txXfrm>
        <a:off x="2242800" y="2355670"/>
        <a:ext cx="1800000" cy="720000"/>
      </dsp:txXfrm>
    </dsp:sp>
    <dsp:sp modelId="{627C7754-6345-4CE7-B32F-75635DBD0F7E}">
      <dsp:nvSpPr>
        <dsp:cNvPr id="0" name=""/>
        <dsp:cNvSpPr/>
      </dsp:nvSpPr>
      <dsp:spPr>
        <a:xfrm>
          <a:off x="4852800" y="127566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EE640A-8D91-4693-A026-091C951B2EA1}">
      <dsp:nvSpPr>
        <dsp:cNvPr id="0" name=""/>
        <dsp:cNvSpPr/>
      </dsp:nvSpPr>
      <dsp:spPr>
        <a:xfrm>
          <a:off x="435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Misery is optional</a:t>
          </a:r>
          <a:endParaRPr lang="en-US" sz="1900" kern="1200"/>
        </a:p>
      </dsp:txBody>
      <dsp:txXfrm>
        <a:off x="4357800" y="2355670"/>
        <a:ext cx="1800000" cy="720000"/>
      </dsp:txXfrm>
    </dsp:sp>
    <dsp:sp modelId="{6B85ADC5-46CE-46E1-9F45-89DABCECE403}">
      <dsp:nvSpPr>
        <dsp:cNvPr id="0" name=""/>
        <dsp:cNvSpPr/>
      </dsp:nvSpPr>
      <dsp:spPr>
        <a:xfrm>
          <a:off x="6967800" y="127566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83F97-F063-41C9-AA07-7BDB87E4F8E6}">
      <dsp:nvSpPr>
        <dsp:cNvPr id="0" name=""/>
        <dsp:cNvSpPr/>
      </dsp:nvSpPr>
      <dsp:spPr>
        <a:xfrm>
          <a:off x="647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Add anything in chat</a:t>
          </a:r>
          <a:endParaRPr lang="en-US" sz="1900" kern="1200"/>
        </a:p>
      </dsp:txBody>
      <dsp:txXfrm>
        <a:off x="6472800" y="2355670"/>
        <a:ext cx="1800000" cy="720000"/>
      </dsp:txXfrm>
    </dsp:sp>
    <dsp:sp modelId="{8ADB099A-AA67-4521-BDC4-35B3D86D779F}">
      <dsp:nvSpPr>
        <dsp:cNvPr id="0" name=""/>
        <dsp:cNvSpPr/>
      </dsp:nvSpPr>
      <dsp:spPr>
        <a:xfrm>
          <a:off x="9082800" y="127566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6188D-FAB0-460E-8C22-A27233BD6F72}">
      <dsp:nvSpPr>
        <dsp:cNvPr id="0" name=""/>
        <dsp:cNvSpPr/>
      </dsp:nvSpPr>
      <dsp:spPr>
        <a:xfrm>
          <a:off x="858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pPr>
          <a:r>
            <a:rPr lang="en-GB" sz="1900" kern="1200"/>
            <a:t>Ask any questions along the way</a:t>
          </a:r>
          <a:endParaRPr lang="en-US" sz="1900" kern="1200"/>
        </a:p>
      </dsp:txBody>
      <dsp:txXfrm>
        <a:off x="8587800" y="2355670"/>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1CF4-53FE-41F6-B900-717115327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67C2B0-2473-44C6-91A0-AA3D1FF819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E264D0-A7AD-4FC6-A9E1-729F5C5E7BCA}"/>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5" name="Footer Placeholder 4">
            <a:extLst>
              <a:ext uri="{FF2B5EF4-FFF2-40B4-BE49-F238E27FC236}">
                <a16:creationId xmlns:a16="http://schemas.microsoft.com/office/drawing/2014/main" id="{3D1D82A2-2C28-4CAA-B3F4-B6FAD5590D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82EBF-5B8B-4958-8A14-C1E23B61F801}"/>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353544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039F-2686-4512-9E33-A016A6A118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91E6F9-3757-4392-A8EC-4EC7AC655D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12ECD9-BBB6-482E-947B-FC93D7E129DC}"/>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5" name="Footer Placeholder 4">
            <a:extLst>
              <a:ext uri="{FF2B5EF4-FFF2-40B4-BE49-F238E27FC236}">
                <a16:creationId xmlns:a16="http://schemas.microsoft.com/office/drawing/2014/main" id="{667E1047-97D1-4D46-A097-5848726513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CBE0E0-E671-476D-80CD-39DE8C77C207}"/>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301335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6F7DDA-E6A4-4209-A3F2-409696DF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C959D8-B59A-465B-AFA0-91A4307ED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FF5AC6-3D00-40F2-8A48-9F56B33369EC}"/>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5" name="Footer Placeholder 4">
            <a:extLst>
              <a:ext uri="{FF2B5EF4-FFF2-40B4-BE49-F238E27FC236}">
                <a16:creationId xmlns:a16="http://schemas.microsoft.com/office/drawing/2014/main" id="{74BFC2D3-6A7E-4106-8714-36A0D26B1E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EFB787-66C2-4460-8252-4B7DD16A3052}"/>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211289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DA207D-E8FC-7745-830F-FAA44F194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73100"/>
            <a:ext cx="12192000" cy="6184900"/>
          </a:xfrm>
          <a:prstGeom prst="rect">
            <a:avLst/>
          </a:prstGeom>
        </p:spPr>
      </p:pic>
      <p:sp>
        <p:nvSpPr>
          <p:cNvPr id="10" name="Text Placeholder 9">
            <a:extLst>
              <a:ext uri="{FF2B5EF4-FFF2-40B4-BE49-F238E27FC236}">
                <a16:creationId xmlns:a16="http://schemas.microsoft.com/office/drawing/2014/main" id="{A5D68D36-D547-1947-B554-AB3CEA1174E7}"/>
              </a:ext>
            </a:extLst>
          </p:cNvPr>
          <p:cNvSpPr>
            <a:spLocks noGrp="1"/>
          </p:cNvSpPr>
          <p:nvPr>
            <p:ph type="body" sz="quarter" idx="10" hasCustomPrompt="1"/>
          </p:nvPr>
        </p:nvSpPr>
        <p:spPr>
          <a:xfrm>
            <a:off x="953294" y="1356866"/>
            <a:ext cx="10285412" cy="459660"/>
          </a:xfrm>
        </p:spPr>
        <p:txBody>
          <a:bodyPr/>
          <a:lstStyle>
            <a:lvl1pPr marL="0" indent="0">
              <a:buNone/>
              <a:defRPr b="1"/>
            </a:lvl1pPr>
          </a:lstStyle>
          <a:p>
            <a:pPr lvl="0"/>
            <a:r>
              <a:rPr lang="en-GB" dirty="0"/>
              <a:t>Title</a:t>
            </a:r>
            <a:endParaRPr lang="en-US" dirty="0"/>
          </a:p>
        </p:txBody>
      </p:sp>
      <p:sp>
        <p:nvSpPr>
          <p:cNvPr id="11" name="Text Placeholder 9">
            <a:extLst>
              <a:ext uri="{FF2B5EF4-FFF2-40B4-BE49-F238E27FC236}">
                <a16:creationId xmlns:a16="http://schemas.microsoft.com/office/drawing/2014/main" id="{932E389B-2C3A-F842-A38F-CEE9D4B8C963}"/>
              </a:ext>
            </a:extLst>
          </p:cNvPr>
          <p:cNvSpPr>
            <a:spLocks noGrp="1"/>
          </p:cNvSpPr>
          <p:nvPr>
            <p:ph type="body" sz="quarter" idx="11" hasCustomPrompt="1"/>
          </p:nvPr>
        </p:nvSpPr>
        <p:spPr>
          <a:xfrm>
            <a:off x="953294" y="1927599"/>
            <a:ext cx="10285412" cy="2558484"/>
          </a:xfrm>
        </p:spPr>
        <p:txBody>
          <a:bodyPr>
            <a:normAutofit/>
          </a:bodyPr>
          <a:lstStyle>
            <a:lvl1pPr marL="0" indent="0">
              <a:buNone/>
              <a:defRPr sz="2400"/>
            </a:lvl1pPr>
          </a:lstStyle>
          <a:p>
            <a:pPr lvl="0"/>
            <a:r>
              <a:rPr lang="en-GB" dirty="0"/>
              <a:t>Title</a:t>
            </a:r>
            <a:endParaRPr lang="en-US" dirty="0"/>
          </a:p>
        </p:txBody>
      </p:sp>
    </p:spTree>
    <p:extLst>
      <p:ext uri="{BB962C8B-B14F-4D97-AF65-F5344CB8AC3E}">
        <p14:creationId xmlns:p14="http://schemas.microsoft.com/office/powerpoint/2010/main" val="395557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E7D4-6521-4BB8-BEFF-FEFA7736F2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7BA1F4-841C-440D-BBD1-01CCC9202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CD5F0D-7264-4AB3-AB64-00256F9B5224}"/>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5" name="Footer Placeholder 4">
            <a:extLst>
              <a:ext uri="{FF2B5EF4-FFF2-40B4-BE49-F238E27FC236}">
                <a16:creationId xmlns:a16="http://schemas.microsoft.com/office/drawing/2014/main" id="{E61CA44C-09C7-4267-BC3F-F2D89E37D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9D2671-4EBD-4433-8A4D-E06FA84B3FF9}"/>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1353095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6A41-9C01-4CB8-ADAF-C42B743C74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354B94-9A2B-4030-B920-0B8171084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0589E8-600E-417A-8028-86DAAA01D857}"/>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5" name="Footer Placeholder 4">
            <a:extLst>
              <a:ext uri="{FF2B5EF4-FFF2-40B4-BE49-F238E27FC236}">
                <a16:creationId xmlns:a16="http://schemas.microsoft.com/office/drawing/2014/main" id="{37B7F9E1-70D3-4135-92B2-6F94373FCE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FA6F8-CB18-47B3-875B-EF04FE7457E2}"/>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161506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C716-8232-4385-BFD5-1E9353F463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F8294B-3A6D-4289-A044-FED112EA8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E64D6F-CB2E-4633-BC51-851FA06C33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CB49BC-B170-4ECA-AD27-149BF2139BDC}"/>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6" name="Footer Placeholder 5">
            <a:extLst>
              <a:ext uri="{FF2B5EF4-FFF2-40B4-BE49-F238E27FC236}">
                <a16:creationId xmlns:a16="http://schemas.microsoft.com/office/drawing/2014/main" id="{C8D04391-8C08-44E1-83E2-4A04E062A5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3D4BFB-6171-48B0-BCAA-F4807ED382EF}"/>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319720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A055-48EA-4E86-9598-9ABAC9488A3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CECBD4-129E-4B72-999D-911E633E26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0123D-A3E5-4E7A-A902-0452E1463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5960B5-587D-4CF6-9C35-257B54A53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672161-59D3-4ADB-BA52-D6499EFBC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FC80AA-2197-495E-9AB7-7BE7DC3F364A}"/>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8" name="Footer Placeholder 7">
            <a:extLst>
              <a:ext uri="{FF2B5EF4-FFF2-40B4-BE49-F238E27FC236}">
                <a16:creationId xmlns:a16="http://schemas.microsoft.com/office/drawing/2014/main" id="{F4EB65DA-35A9-4DD8-A7FC-AEE539EE46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3AB432-FABE-4807-8C10-46DCCBE1B6F1}"/>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410783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5EA4-2A56-4048-B28D-9F9AA13B22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091674-6F34-49B3-95F3-C58727270A9C}"/>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4" name="Footer Placeholder 3">
            <a:extLst>
              <a:ext uri="{FF2B5EF4-FFF2-40B4-BE49-F238E27FC236}">
                <a16:creationId xmlns:a16="http://schemas.microsoft.com/office/drawing/2014/main" id="{0B8F3DC3-CE60-4127-B30A-282E26C198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C3C14C-15EC-4C73-9A87-F52B25F9FD52}"/>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188828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87F8F4-153E-42FD-AE02-D48CC3ED9E67}"/>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3" name="Footer Placeholder 2">
            <a:extLst>
              <a:ext uri="{FF2B5EF4-FFF2-40B4-BE49-F238E27FC236}">
                <a16:creationId xmlns:a16="http://schemas.microsoft.com/office/drawing/2014/main" id="{C18EBA70-4E41-4E4F-BA58-1CAC5FE91F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9061A4-49AA-4168-B17E-60141486759D}"/>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334318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A47B-C678-486B-A024-AC2FFB73FE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2564D2-CA63-4F27-AE7C-B8CDBD2AE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59E976-0BAB-40AA-B0B3-8A14E8DFB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0FC09D-1703-4CEE-8624-47EEF99904EB}"/>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6" name="Footer Placeholder 5">
            <a:extLst>
              <a:ext uri="{FF2B5EF4-FFF2-40B4-BE49-F238E27FC236}">
                <a16:creationId xmlns:a16="http://schemas.microsoft.com/office/drawing/2014/main" id="{D0E1E762-7E56-47D1-A982-19EF675E78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23E55C-DE26-4409-BE78-4C0769793C96}"/>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148571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DA736-A01E-4391-BF91-6368480CD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273E55-A666-4CC1-9228-C10FB0C12B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362CAF-7457-4973-8297-EB36579D5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FAA20-268D-4328-ADB4-32BCDDEE5753}"/>
              </a:ext>
            </a:extLst>
          </p:cNvPr>
          <p:cNvSpPr>
            <a:spLocks noGrp="1"/>
          </p:cNvSpPr>
          <p:nvPr>
            <p:ph type="dt" sz="half" idx="10"/>
          </p:nvPr>
        </p:nvSpPr>
        <p:spPr/>
        <p:txBody>
          <a:bodyPr/>
          <a:lstStyle/>
          <a:p>
            <a:fld id="{2262EBBC-2217-4320-86F8-0D133B1AAD2B}" type="datetimeFigureOut">
              <a:rPr lang="en-GB" smtClean="0"/>
              <a:t>24/05/2022</a:t>
            </a:fld>
            <a:endParaRPr lang="en-GB"/>
          </a:p>
        </p:txBody>
      </p:sp>
      <p:sp>
        <p:nvSpPr>
          <p:cNvPr id="6" name="Footer Placeholder 5">
            <a:extLst>
              <a:ext uri="{FF2B5EF4-FFF2-40B4-BE49-F238E27FC236}">
                <a16:creationId xmlns:a16="http://schemas.microsoft.com/office/drawing/2014/main" id="{62B6BBEC-5978-474F-A925-2C2CD8EE20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A02291-18E2-4853-A734-4B94A8032735}"/>
              </a:ext>
            </a:extLst>
          </p:cNvPr>
          <p:cNvSpPr>
            <a:spLocks noGrp="1"/>
          </p:cNvSpPr>
          <p:nvPr>
            <p:ph type="sldNum" sz="quarter" idx="12"/>
          </p:nvPr>
        </p:nvSpPr>
        <p:spPr/>
        <p:txBody>
          <a:bodyPr/>
          <a:lstStyle/>
          <a:p>
            <a:fld id="{E122D3C6-46CD-4C56-8428-A33ECAEAAE32}" type="slidenum">
              <a:rPr lang="en-GB" smtClean="0"/>
              <a:t>‹#›</a:t>
            </a:fld>
            <a:endParaRPr lang="en-GB"/>
          </a:p>
        </p:txBody>
      </p:sp>
    </p:spTree>
    <p:extLst>
      <p:ext uri="{BB962C8B-B14F-4D97-AF65-F5344CB8AC3E}">
        <p14:creationId xmlns:p14="http://schemas.microsoft.com/office/powerpoint/2010/main" val="305991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5486B-C1F4-4C43-9398-A4DD496FB9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842428-0DC4-4BB6-B88B-D790D6C2A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505949-69EE-4ACD-94CC-F17CAF716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2EBBC-2217-4320-86F8-0D133B1AAD2B}" type="datetimeFigureOut">
              <a:rPr lang="en-GB" smtClean="0"/>
              <a:t>24/05/2022</a:t>
            </a:fld>
            <a:endParaRPr lang="en-GB"/>
          </a:p>
        </p:txBody>
      </p:sp>
      <p:sp>
        <p:nvSpPr>
          <p:cNvPr id="5" name="Footer Placeholder 4">
            <a:extLst>
              <a:ext uri="{FF2B5EF4-FFF2-40B4-BE49-F238E27FC236}">
                <a16:creationId xmlns:a16="http://schemas.microsoft.com/office/drawing/2014/main" id="{29F6F727-8F78-430D-BD67-1D25412AF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160704F-E8AD-4C3B-B75E-187C4DBA6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2D3C6-46CD-4C56-8428-A33ECAEAAE32}" type="slidenum">
              <a:rPr lang="en-GB" smtClean="0"/>
              <a:t>‹#›</a:t>
            </a:fld>
            <a:endParaRPr lang="en-GB"/>
          </a:p>
        </p:txBody>
      </p:sp>
    </p:spTree>
    <p:extLst>
      <p:ext uri="{BB962C8B-B14F-4D97-AF65-F5344CB8AC3E}">
        <p14:creationId xmlns:p14="http://schemas.microsoft.com/office/powerpoint/2010/main" val="6562930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ur02.safelinks.protection.outlook.com/?url=https%3A%2F%2Fmailchi.mp%2Fannafreud%2Fschools-in-mind-may-2022-450740%3Fe%3D4a95190402&amp;data=05%7C01%7CLynneKilford%40Gateshead.Gov.UK%7C6eee4ba71309480493fe08da33e7fe64%7C09fbb97943174d219cb6e58811169cd8%7C0%7C0%7C637879368734957940%7CUnknown%7CTWFpbGZsb3d8eyJWIjoiMC4wLjAwMDAiLCJQIjoiV2luMzIiLCJBTiI6Ik1haWwiLCJXVCI6Mn0%3D%7C3000%7C%7C%7C&amp;sdata=ZWt8DIXLBvT1bnAyuWuAN3aH%2FLHDPOuuOvgJvAXV%2BEQ%3D&amp;reserved=0"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dawn.robson4@nhs.net"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senteam@gateshead.gov.u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ENTeam@gateshead.gov.uk"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ur02.safelinks.protection.outlook.com/?url=https%3A%2F%2Fwww.gov.uk%2Fgovernment%2Fpublications%2Fthe-engagement-model&amp;data=05%7C01%7CLynneKilford%40Gateshead.Gov.UK%7C3f84d2fecf8a4c0d71c708da3818feea%7C09fbb97943174d219cb6e58811169cd8%7C0%7C0%7C637883977244226746%7CUnknown%7CTWFpbGZsb3d8eyJWIjoiMC4wLjAwMDAiLCJQIjoiV2luMzIiLCJBTiI6Ik1haWwiLCJXVCI6Mn0%3D%7C3000%7C%7C%7C&amp;sdata=mU3L4OVjzpPl7xLelKme1D4UgTX9abexqn1oISY%2BqKo%3D&amp;reserved=0"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eur02.safelinks.protection.outlook.com/?url=https%3A%2F%2Fwww.gov.uk%2Fgovernment%2Fpublications%2F2022-key-stage-2-assessment-and-reporting-arrangements-ara&amp;data=05%7C01%7CLynneKilford%40Gateshead.Gov.UK%7C3f84d2fecf8a4c0d71c708da3818feea%7C09fbb97943174d219cb6e58811169cd8%7C0%7C0%7C637883977244226746%7CUnknown%7CTWFpbGZsb3d8eyJWIjoiMC4wLjAwMDAiLCJQIjoiV2luMzIiLCJBTiI6Ik1haWwiLCJXVCI6Mn0%3D%7C3000%7C%7C%7C&amp;sdata=ZQ6DqRib7NvsYuGGiHj2YHQycaq1awLLldQgQve6EOU%3D&amp;reserved=0" TargetMode="External"/><Relationship Id="rId4" Type="http://schemas.openxmlformats.org/officeDocument/2006/relationships/hyperlink" Target="https://eur02.safelinks.protection.outlook.com/?url=https%3A%2F%2Fwww.gov.uk%2Fgovernment%2Fpublications%2F2022-key-stage-1-assessment-and-reporting-arrangements-ara&amp;data=05%7C01%7CLynneKilford%40Gateshead.Gov.UK%7C3f84d2fecf8a4c0d71c708da3818feea%7C09fbb97943174d219cb6e58811169cd8%7C0%7C0%7C637883977244226746%7CUnknown%7CTWFpbGZsb3d8eyJWIjoiMC4wLjAwMDAiLCJQIjoiV2luMzIiLCJBTiI6Ik1haWwiLCJXVCI6Mn0%3D%7C3000%7C%7C%7C&amp;sdata=BzJJcss0oiM%2BNdBgD3TiS066YWl0wQdjJo7uUv5Q8b0%3D&amp;reserved=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3520/Minimum_expectation_for_length_of_school_week_-__information_note.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B1414132-EFB1-4C41-9F68-46639E2BBB9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8B0F68-6A39-BC45-86CE-83A1E9CEAD5E}"/>
              </a:ext>
            </a:extLst>
          </p:cNvPr>
          <p:cNvSpPr>
            <a:spLocks noGrp="1"/>
          </p:cNvSpPr>
          <p:nvPr>
            <p:ph type="ctrTitle"/>
          </p:nvPr>
        </p:nvSpPr>
        <p:spPr>
          <a:xfrm>
            <a:off x="803189" y="2428407"/>
            <a:ext cx="9864811" cy="1081556"/>
          </a:xfrm>
        </p:spPr>
        <p:txBody>
          <a:bodyPr>
            <a:normAutofit/>
          </a:bodyPr>
          <a:lstStyle/>
          <a:p>
            <a:pPr algn="l"/>
            <a:r>
              <a:rPr lang="en-US" sz="5400" b="1" dirty="0">
                <a:solidFill>
                  <a:schemeClr val="bg1"/>
                </a:solidFill>
                <a:latin typeface="Helvetica" pitchFamily="2" charset="0"/>
              </a:rPr>
              <a:t>SENCO NETWORK MEETING</a:t>
            </a:r>
          </a:p>
        </p:txBody>
      </p:sp>
      <p:sp>
        <p:nvSpPr>
          <p:cNvPr id="3" name="Subtitle 2">
            <a:extLst>
              <a:ext uri="{FF2B5EF4-FFF2-40B4-BE49-F238E27FC236}">
                <a16:creationId xmlns:a16="http://schemas.microsoft.com/office/drawing/2014/main" id="{36139499-83B0-D246-8695-C1AB558857DF}"/>
              </a:ext>
            </a:extLst>
          </p:cNvPr>
          <p:cNvSpPr>
            <a:spLocks noGrp="1"/>
          </p:cNvSpPr>
          <p:nvPr>
            <p:ph type="subTitle" idx="1"/>
          </p:nvPr>
        </p:nvSpPr>
        <p:spPr>
          <a:xfrm>
            <a:off x="914400" y="3602038"/>
            <a:ext cx="9753600" cy="1655762"/>
          </a:xfrm>
        </p:spPr>
        <p:txBody>
          <a:bodyPr>
            <a:normAutofit fontScale="55000" lnSpcReduction="20000"/>
          </a:bodyPr>
          <a:lstStyle/>
          <a:p>
            <a:pPr algn="l"/>
            <a:r>
              <a:rPr lang="en-US" dirty="0">
                <a:solidFill>
                  <a:srgbClr val="F59321"/>
                </a:solidFill>
              </a:rPr>
              <a:t>19</a:t>
            </a:r>
            <a:r>
              <a:rPr lang="en-US" baseline="30000" dirty="0">
                <a:solidFill>
                  <a:srgbClr val="F59321"/>
                </a:solidFill>
              </a:rPr>
              <a:t>th</a:t>
            </a:r>
            <a:r>
              <a:rPr lang="en-US" dirty="0">
                <a:solidFill>
                  <a:srgbClr val="F59321"/>
                </a:solidFill>
              </a:rPr>
              <a:t> MAY 2022    3:30-5:00,  </a:t>
            </a:r>
          </a:p>
          <a:p>
            <a:pPr algn="l"/>
            <a:r>
              <a:rPr lang="en-US" dirty="0">
                <a:solidFill>
                  <a:srgbClr val="F59321"/>
                </a:solidFill>
              </a:rPr>
              <a:t>SEND Review and White Paper, LA updates </a:t>
            </a:r>
          </a:p>
          <a:p>
            <a:pPr algn="l"/>
            <a:r>
              <a:rPr lang="en-US" dirty="0">
                <a:solidFill>
                  <a:srgbClr val="F59321"/>
                </a:solidFill>
              </a:rPr>
              <a:t>Mental Health Awareness Week Resources</a:t>
            </a:r>
          </a:p>
          <a:p>
            <a:pPr algn="l"/>
            <a:r>
              <a:rPr lang="en-US" dirty="0">
                <a:solidFill>
                  <a:srgbClr val="F59321"/>
                </a:solidFill>
              </a:rPr>
              <a:t>Rhoda Morrow- Children’s North East</a:t>
            </a:r>
          </a:p>
          <a:p>
            <a:pPr algn="l"/>
            <a:r>
              <a:rPr lang="en-US" dirty="0">
                <a:solidFill>
                  <a:srgbClr val="F59321"/>
                </a:solidFill>
              </a:rPr>
              <a:t>Health Updates</a:t>
            </a:r>
          </a:p>
          <a:p>
            <a:pPr algn="l"/>
            <a:r>
              <a:rPr lang="en-US" dirty="0">
                <a:solidFill>
                  <a:srgbClr val="F59321"/>
                </a:solidFill>
              </a:rPr>
              <a:t>ACE Training</a:t>
            </a:r>
          </a:p>
          <a:p>
            <a:pPr algn="l"/>
            <a:endParaRPr lang="en-US" dirty="0">
              <a:solidFill>
                <a:srgbClr val="F59321"/>
              </a:solidFill>
            </a:endParaRPr>
          </a:p>
        </p:txBody>
      </p:sp>
    </p:spTree>
    <p:extLst>
      <p:ext uri="{BB962C8B-B14F-4D97-AF65-F5344CB8AC3E}">
        <p14:creationId xmlns:p14="http://schemas.microsoft.com/office/powerpoint/2010/main" val="366669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262979"/>
          </a:xfrm>
          <a:prstGeom prst="rect">
            <a:avLst/>
          </a:prstGeom>
          <a:noFill/>
        </p:spPr>
        <p:txBody>
          <a:bodyPr wrap="square" rtlCol="0">
            <a:spAutoFit/>
          </a:bodyPr>
          <a:lstStyle/>
          <a:p>
            <a:r>
              <a:rPr lang="en-GB" sz="3200" dirty="0"/>
              <a:t>SEND Review and the White Paper</a:t>
            </a:r>
          </a:p>
          <a:p>
            <a:pPr algn="l"/>
            <a:endParaRPr lang="en-GB" sz="2000" b="1" i="0" u="none" strike="noStrike" baseline="0" dirty="0">
              <a:solidFill>
                <a:srgbClr val="009FE4"/>
              </a:solidFill>
              <a:latin typeface="Gibson-SemiBold"/>
            </a:endParaRPr>
          </a:p>
          <a:p>
            <a:pPr algn="l"/>
            <a:r>
              <a:rPr lang="en-GB" sz="2400" b="1" i="0" u="none" strike="noStrike" baseline="0" dirty="0">
                <a:solidFill>
                  <a:srgbClr val="009FE4"/>
                </a:solidFill>
                <a:latin typeface="Gibson-SemiBold"/>
              </a:rPr>
              <a:t>What is the SEND and AP Green Paper?</a:t>
            </a:r>
          </a:p>
          <a:p>
            <a:pPr algn="l"/>
            <a:endParaRPr lang="en-GB" sz="1800" b="1" i="0" u="none" strike="noStrike" baseline="0" dirty="0">
              <a:solidFill>
                <a:srgbClr val="009FE4"/>
              </a:solidFill>
              <a:latin typeface="Gibson-SemiBold"/>
            </a:endParaRPr>
          </a:p>
          <a:p>
            <a:pPr algn="l"/>
            <a:r>
              <a:rPr lang="en-GB" sz="1800" b="0" i="0" u="none" strike="noStrike" baseline="0" dirty="0">
                <a:latin typeface="Gibson-Book"/>
              </a:rPr>
              <a:t>In November 2019 the Department for Education commissioned a Review into the SEND system. The</a:t>
            </a:r>
          </a:p>
          <a:p>
            <a:pPr algn="l"/>
            <a:r>
              <a:rPr lang="en-GB" sz="1800" b="0" i="0" u="none" strike="noStrike" baseline="0" dirty="0">
                <a:latin typeface="Gibson-Book"/>
              </a:rPr>
              <a:t>Review wanted to understand why the system was struggling.</a:t>
            </a:r>
          </a:p>
          <a:p>
            <a:pPr algn="l"/>
            <a:endParaRPr lang="en-GB" sz="1800" b="0" i="0" u="none" strike="noStrike" baseline="0" dirty="0">
              <a:latin typeface="Gibson-Book"/>
            </a:endParaRPr>
          </a:p>
          <a:p>
            <a:pPr algn="l"/>
            <a:r>
              <a:rPr lang="en-GB" sz="1800" b="0" i="0" u="none" strike="noStrike" baseline="0" dirty="0">
                <a:latin typeface="Gibson-Book"/>
              </a:rPr>
              <a:t>In March 2022 the Review was published as a Green Paper paving the way for legislative change. Green Papers are consultation documents produced by the government. The aim of the Green Paper is to allow people both inside and outside Parliament to give the department feedback on its policy or legislative proposals.</a:t>
            </a:r>
          </a:p>
          <a:p>
            <a:pPr algn="l"/>
            <a:r>
              <a:rPr lang="en-GB" sz="1800" b="0" i="0" u="none" strike="noStrike" baseline="0" dirty="0">
                <a:solidFill>
                  <a:schemeClr val="bg1">
                    <a:lumMod val="50000"/>
                  </a:schemeClr>
                </a:solidFill>
                <a:latin typeface="Gibson-Book"/>
              </a:rPr>
              <a:t>Issue 7 </a:t>
            </a:r>
            <a:r>
              <a:rPr lang="en-GB" sz="1800" b="0" i="0" u="none" strike="noStrike" baseline="0" dirty="0">
                <a:solidFill>
                  <a:schemeClr val="bg1">
                    <a:lumMod val="50000"/>
                  </a:schemeClr>
                </a:solidFill>
                <a:latin typeface="Gibson-Light"/>
              </a:rPr>
              <a:t>| </a:t>
            </a:r>
            <a:r>
              <a:rPr lang="en-GB" sz="1800" b="0" i="0" u="none" strike="noStrike" baseline="0" dirty="0">
                <a:solidFill>
                  <a:schemeClr val="bg1">
                    <a:lumMod val="50000"/>
                  </a:schemeClr>
                </a:solidFill>
                <a:latin typeface="Gibson-Book"/>
              </a:rPr>
              <a:t>April 2022</a:t>
            </a:r>
          </a:p>
          <a:p>
            <a:pPr algn="l"/>
            <a:endParaRPr lang="en-GB" sz="1800" b="0" i="0" u="none" strike="noStrike" baseline="0" dirty="0">
              <a:solidFill>
                <a:srgbClr val="FFFFFF"/>
              </a:solidFill>
              <a:latin typeface="Gibson-Book"/>
            </a:endParaRPr>
          </a:p>
          <a:p>
            <a:pPr algn="l"/>
            <a:endParaRPr lang="en-GB" sz="1800" b="0" i="0" u="none" strike="noStrike" baseline="0" dirty="0">
              <a:solidFill>
                <a:srgbClr val="FFFFFF"/>
              </a:solidFill>
              <a:latin typeface="Gibson-Book"/>
            </a:endParaRPr>
          </a:p>
          <a:p>
            <a:pPr algn="l"/>
            <a:r>
              <a:rPr lang="en-GB" sz="2400" b="1" i="0" u="none" strike="noStrike" baseline="0" dirty="0">
                <a:solidFill>
                  <a:srgbClr val="009FE4"/>
                </a:solidFill>
                <a:latin typeface="Gibson-SemiBold"/>
              </a:rPr>
              <a:t>Have your say on the SEND Review</a:t>
            </a:r>
          </a:p>
          <a:p>
            <a:pPr algn="l"/>
            <a:endParaRPr lang="en-GB" sz="2000" b="1" i="0" u="none" strike="noStrike" baseline="0" dirty="0">
              <a:solidFill>
                <a:srgbClr val="009FE4"/>
              </a:solidFill>
              <a:latin typeface="Gibson-SemiBold"/>
            </a:endParaRPr>
          </a:p>
          <a:p>
            <a:pPr algn="l"/>
            <a:r>
              <a:rPr lang="en-GB" sz="1800" b="0" i="0" u="none" strike="noStrike" baseline="0" dirty="0">
                <a:solidFill>
                  <a:srgbClr val="000000"/>
                </a:solidFill>
                <a:latin typeface="Gibson-Medium"/>
              </a:rPr>
              <a:t>For more information, visit</a:t>
            </a:r>
          </a:p>
          <a:p>
            <a:pPr algn="l"/>
            <a:r>
              <a:rPr lang="en-GB" sz="1800" b="0" i="0" u="none" strike="noStrike" baseline="0" dirty="0">
                <a:solidFill>
                  <a:srgbClr val="275B9C"/>
                </a:solidFill>
                <a:latin typeface="Gibson-Medium"/>
              </a:rPr>
              <a:t>www.sendreview.campaign.gov.uk </a:t>
            </a:r>
            <a:r>
              <a:rPr lang="en-GB" sz="1800" b="0" i="0" u="none" strike="noStrike" baseline="0" dirty="0">
                <a:solidFill>
                  <a:srgbClr val="000000"/>
                </a:solidFill>
                <a:latin typeface="Gibson-Medium"/>
              </a:rPr>
              <a:t>or watch the explainer video </a:t>
            </a:r>
            <a:r>
              <a:rPr lang="en-GB" sz="1800" b="0" i="0" u="none" strike="noStrike" baseline="0" dirty="0">
                <a:solidFill>
                  <a:srgbClr val="275B9C"/>
                </a:solidFill>
                <a:latin typeface="Gibson-Medium"/>
              </a:rPr>
              <a:t>https://youtu.be/wBCMTsBPFZA</a:t>
            </a:r>
            <a:endParaRPr lang="en-GB" sz="3200" dirty="0"/>
          </a:p>
        </p:txBody>
      </p:sp>
    </p:spTree>
    <p:extLst>
      <p:ext uri="{BB962C8B-B14F-4D97-AF65-F5344CB8AC3E}">
        <p14:creationId xmlns:p14="http://schemas.microsoft.com/office/powerpoint/2010/main" val="3426952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278368"/>
          </a:xfrm>
          <a:prstGeom prst="rect">
            <a:avLst/>
          </a:prstGeom>
          <a:noFill/>
        </p:spPr>
        <p:txBody>
          <a:bodyPr wrap="square" rtlCol="0">
            <a:spAutoFit/>
          </a:bodyPr>
          <a:lstStyle/>
          <a:p>
            <a:endParaRPr lang="en-GB" sz="3200" dirty="0"/>
          </a:p>
          <a:p>
            <a:r>
              <a:rPr lang="en-GB" sz="3200" b="1" dirty="0"/>
              <a:t>The review identified 3 key challenges:</a:t>
            </a:r>
          </a:p>
          <a:p>
            <a:endParaRPr lang="en-GB" sz="2000" dirty="0"/>
          </a:p>
          <a:p>
            <a:pPr marL="989013" indent="-447675">
              <a:spcAft>
                <a:spcPts val="1800"/>
              </a:spcAft>
              <a:buAutoNum type="arabicPeriod"/>
            </a:pPr>
            <a:r>
              <a:rPr lang="en-GB" sz="2800" dirty="0"/>
              <a:t>Navigating the SEND system and AP is not a positive experience</a:t>
            </a:r>
          </a:p>
          <a:p>
            <a:pPr marL="989013" indent="-447675">
              <a:spcAft>
                <a:spcPts val="1800"/>
              </a:spcAft>
              <a:buAutoNum type="arabicPeriod"/>
            </a:pPr>
            <a:r>
              <a:rPr lang="en-GB" sz="2800" dirty="0"/>
              <a:t>Outcomes for children and young people with SEND or in AP are consistently worse than their peers</a:t>
            </a:r>
          </a:p>
          <a:p>
            <a:pPr marL="989013" indent="-447675">
              <a:spcAft>
                <a:spcPts val="1800"/>
              </a:spcAft>
              <a:buAutoNum type="arabicPeriod"/>
            </a:pPr>
            <a:r>
              <a:rPr lang="en-GB" sz="2800" dirty="0"/>
              <a:t>Despite the continuing and unprecedented investment, the system is not financially sustainable</a:t>
            </a:r>
          </a:p>
          <a:p>
            <a:pPr algn="ctr"/>
            <a:endParaRPr lang="en-GB" sz="1200" dirty="0"/>
          </a:p>
          <a:p>
            <a:pPr algn="ctr"/>
            <a:r>
              <a:rPr lang="en-GB" sz="2800" dirty="0"/>
              <a:t>A vicious cycle of late intervention, low confidence and inefficient resource allocation</a:t>
            </a:r>
          </a:p>
        </p:txBody>
      </p:sp>
    </p:spTree>
    <p:extLst>
      <p:ext uri="{BB962C8B-B14F-4D97-AF65-F5344CB8AC3E}">
        <p14:creationId xmlns:p14="http://schemas.microsoft.com/office/powerpoint/2010/main" val="372053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1316847"/>
            <a:ext cx="11127783" cy="3970318"/>
          </a:xfrm>
          <a:prstGeom prst="rect">
            <a:avLst/>
          </a:prstGeom>
          <a:noFill/>
        </p:spPr>
        <p:txBody>
          <a:bodyPr wrap="square" rtlCol="0">
            <a:spAutoFit/>
          </a:bodyPr>
          <a:lstStyle/>
          <a:p>
            <a:r>
              <a:rPr lang="en-GB" sz="2800" dirty="0"/>
              <a:t>It is not clear to families what they should reasonably expect from mainstream settings and they lose confidence. As a result, EHCPs and in some cases specialist provision are seen as the only means for guaranteeing the right and appropriate support</a:t>
            </a:r>
          </a:p>
          <a:p>
            <a:endParaRPr lang="en-GB" sz="2800" dirty="0"/>
          </a:p>
          <a:p>
            <a:r>
              <a:rPr lang="en-GB" sz="2800" dirty="0"/>
              <a:t>Are your SEN support cycles, monitoring and reviewing processes and communication with parents robust? Do you differentiate your “offer” of SEN provision across your school between whole school “core” offer, SEN support and more bespoke?</a:t>
            </a:r>
          </a:p>
        </p:txBody>
      </p:sp>
    </p:spTree>
    <p:extLst>
      <p:ext uri="{BB962C8B-B14F-4D97-AF65-F5344CB8AC3E}">
        <p14:creationId xmlns:p14="http://schemas.microsoft.com/office/powerpoint/2010/main" val="1814722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6894195"/>
          </a:xfrm>
          <a:prstGeom prst="rect">
            <a:avLst/>
          </a:prstGeom>
          <a:noFill/>
        </p:spPr>
        <p:txBody>
          <a:bodyPr wrap="square" rtlCol="0">
            <a:spAutoFit/>
          </a:bodyPr>
          <a:lstStyle/>
          <a:p>
            <a:r>
              <a:rPr lang="en-GB" sz="3200" dirty="0"/>
              <a:t>SEND Review and the White Paper</a:t>
            </a:r>
          </a:p>
          <a:p>
            <a:pPr algn="l"/>
            <a:r>
              <a:rPr lang="en-GB" sz="1800" b="0" i="0" u="none" strike="noStrike" baseline="0" dirty="0">
                <a:latin typeface="Gibson-Book"/>
              </a:rPr>
              <a:t>Details of the proposals include:</a:t>
            </a:r>
          </a:p>
          <a:p>
            <a:pPr algn="l"/>
            <a:endParaRPr lang="en-GB" sz="1800" b="0" i="0" u="none" strike="noStrike" baseline="0" dirty="0">
              <a:latin typeface="Gibson-Book"/>
            </a:endParaRPr>
          </a:p>
          <a:p>
            <a:pPr marL="285750" indent="-285750" algn="l">
              <a:buFont typeface="Arial" panose="020B0604020202020204" pitchFamily="34" charset="0"/>
              <a:buChar char="•"/>
            </a:pPr>
            <a:r>
              <a:rPr lang="en-GB" sz="1800" b="0" i="0" u="none" strike="noStrike" baseline="0" dirty="0">
                <a:latin typeface="Gibson-Book"/>
              </a:rPr>
              <a:t>Setting new national standards across education, health and care for a higher performing SEND system. It talks of an inclusive system, starting with improved mainstream provision building on the ambitious white paper.  </a:t>
            </a:r>
          </a:p>
          <a:p>
            <a:pPr algn="l"/>
            <a:endParaRPr lang="en-GB" sz="1800" b="0" i="0" u="none" strike="noStrike" baseline="0" dirty="0">
              <a:latin typeface="Gibson-Book"/>
            </a:endParaRPr>
          </a:p>
          <a:p>
            <a:pPr marL="285750" indent="-285750" algn="l">
              <a:buFont typeface="Arial" panose="020B0604020202020204" pitchFamily="34" charset="0"/>
              <a:buChar char="•"/>
            </a:pPr>
            <a:r>
              <a:rPr lang="en-GB" sz="1800" b="0" i="0" u="none" strike="noStrike" baseline="0" dirty="0">
                <a:latin typeface="Gibson-Book"/>
              </a:rPr>
              <a:t>A simplified Education, Health Care Plan (EHCP) through digitising plans to make them more flexible and accessible, a national format and guidelines around section B, E and F to ensur</a:t>
            </a:r>
            <a:r>
              <a:rPr lang="en-GB" dirty="0">
                <a:latin typeface="Gibson-Book"/>
              </a:rPr>
              <a:t>e quality and improve consistency </a:t>
            </a:r>
          </a:p>
          <a:p>
            <a:pPr marL="285750" indent="-285750" algn="l">
              <a:buFont typeface="Arial" panose="020B0604020202020204" pitchFamily="34" charset="0"/>
              <a:buChar char="•"/>
            </a:pPr>
            <a:r>
              <a:rPr lang="en-GB" dirty="0">
                <a:solidFill>
                  <a:srgbClr val="FF0000"/>
                </a:solidFill>
                <a:latin typeface="Gibson-Book"/>
              </a:rPr>
              <a:t>Use the SENCO Handbook and guidance documents to support with writing Outcomes and for an overview of what goes in each section of the EHCP. Ofsted are going to be focussing on Outcomes. Remember to get in touch if you need support and there will be training on this in the next academic year- dates coming soon. </a:t>
            </a:r>
          </a:p>
          <a:p>
            <a:pPr marL="285750" indent="-285750" algn="l">
              <a:buFont typeface="Arial" panose="020B0604020202020204" pitchFamily="34" charset="0"/>
              <a:buChar char="•"/>
            </a:pPr>
            <a:r>
              <a:rPr lang="en-GB" dirty="0">
                <a:solidFill>
                  <a:srgbClr val="FF0000"/>
                </a:solidFill>
                <a:latin typeface="Gibson-Book"/>
              </a:rPr>
              <a:t>Dip sampling and Quality Assurance of Plans. </a:t>
            </a:r>
          </a:p>
          <a:p>
            <a:pPr marL="285750" indent="-285750" algn="l">
              <a:buFont typeface="Arial" panose="020B0604020202020204" pitchFamily="34" charset="0"/>
              <a:buChar char="•"/>
            </a:pPr>
            <a:r>
              <a:rPr lang="en-GB" dirty="0">
                <a:solidFill>
                  <a:srgbClr val="FF0000"/>
                </a:solidFill>
                <a:latin typeface="Gibson-Book"/>
              </a:rPr>
              <a:t>Focus on the how, often and how long column as outcomes writing is getting </a:t>
            </a:r>
            <a:r>
              <a:rPr lang="en-GB" dirty="0" err="1">
                <a:solidFill>
                  <a:srgbClr val="FF0000"/>
                </a:solidFill>
                <a:latin typeface="Gibson-Book"/>
              </a:rPr>
              <a:t>SMARTer</a:t>
            </a:r>
            <a:r>
              <a:rPr lang="en-GB" dirty="0">
                <a:solidFill>
                  <a:srgbClr val="FF0000"/>
                </a:solidFill>
                <a:latin typeface="Gibson-Book"/>
              </a:rPr>
              <a:t> across the board but you must quantify.  For example: 4 sessions per week (15 mins per session)</a:t>
            </a:r>
          </a:p>
          <a:p>
            <a:pPr marL="285750" indent="-285750" algn="l">
              <a:buFont typeface="Arial" panose="020B0604020202020204" pitchFamily="34" charset="0"/>
              <a:buChar char="•"/>
            </a:pPr>
            <a:r>
              <a:rPr lang="en-GB" dirty="0">
                <a:solidFill>
                  <a:srgbClr val="FF0000"/>
                </a:solidFill>
                <a:latin typeface="Gibson-Book"/>
              </a:rPr>
              <a:t>No outcome can be ongoing</a:t>
            </a:r>
          </a:p>
          <a:p>
            <a:pPr algn="l"/>
            <a:endParaRPr lang="en-GB" sz="1800" b="0" i="0" u="none" strike="noStrike" baseline="0" dirty="0">
              <a:latin typeface="Gibson-Book"/>
            </a:endParaRPr>
          </a:p>
          <a:p>
            <a:pPr marL="285750" indent="-285750" algn="l">
              <a:buFont typeface="Arial" panose="020B0604020202020204" pitchFamily="34" charset="0"/>
              <a:buChar char="•"/>
            </a:pPr>
            <a:r>
              <a:rPr lang="en-GB" sz="1800" b="0" i="0" u="none" strike="noStrike" baseline="0" dirty="0">
                <a:latin typeface="Gibson-Book"/>
              </a:rPr>
              <a:t>A new legal requirement for councils to produce “local inclusion plans” that bring together Early years, schools and Post 16 Education with health and care services, providing more clarity around who is responsible for what, and when</a:t>
            </a:r>
          </a:p>
          <a:p>
            <a:pPr algn="l"/>
            <a:endParaRPr lang="en-GB" dirty="0">
              <a:latin typeface="Gibson-Book"/>
            </a:endParaRPr>
          </a:p>
          <a:p>
            <a:pPr algn="l"/>
            <a:endParaRPr lang="en-GB" sz="1800" b="0" i="0" u="none" strike="noStrike" baseline="0" dirty="0">
              <a:latin typeface="Gibson-Book"/>
            </a:endParaRPr>
          </a:p>
          <a:p>
            <a:pPr algn="l"/>
            <a:endParaRPr lang="en-GB" sz="1800" b="0" i="0" u="none" strike="noStrike" baseline="0" dirty="0">
              <a:latin typeface="Gibson-Book"/>
            </a:endParaRPr>
          </a:p>
          <a:p>
            <a:pPr algn="l"/>
            <a:endParaRPr lang="en-GB" sz="3200" dirty="0"/>
          </a:p>
        </p:txBody>
      </p:sp>
    </p:spTree>
    <p:extLst>
      <p:ext uri="{BB962C8B-B14F-4D97-AF65-F5344CB8AC3E}">
        <p14:creationId xmlns:p14="http://schemas.microsoft.com/office/powerpoint/2010/main" val="2133332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1659285"/>
            <a:ext cx="11127783" cy="3539430"/>
          </a:xfrm>
          <a:prstGeom prst="rect">
            <a:avLst/>
          </a:prstGeom>
          <a:noFill/>
        </p:spPr>
        <p:txBody>
          <a:bodyPr wrap="square" rtlCol="0">
            <a:spAutoFit/>
          </a:bodyPr>
          <a:lstStyle/>
          <a:p>
            <a:pPr marL="457200" indent="-457200" algn="l">
              <a:buFont typeface="Arial" panose="020B0604020202020204" pitchFamily="34" charset="0"/>
              <a:buChar char="•"/>
            </a:pPr>
            <a:r>
              <a:rPr lang="en-GB" sz="2800" b="0" i="0" u="none" strike="noStrike" baseline="0" dirty="0">
                <a:latin typeface="Gibson-Book"/>
              </a:rPr>
              <a:t>Improving oversight and transparency through the publication and implementation of new ‘local inclusion dashboards’ to make roles and responsibilities of all partners within the system clearer for parents and young people</a:t>
            </a:r>
          </a:p>
          <a:p>
            <a:pPr marL="457200" indent="-457200" algn="l">
              <a:buFont typeface="Arial" panose="020B0604020202020204" pitchFamily="34" charset="0"/>
              <a:buChar char="•"/>
            </a:pPr>
            <a:endParaRPr lang="en-GB" sz="2800" dirty="0">
              <a:latin typeface="Gibson-Book"/>
            </a:endParaRPr>
          </a:p>
          <a:p>
            <a:pPr marL="457200" indent="-457200" algn="l">
              <a:buFont typeface="Arial" panose="020B0604020202020204" pitchFamily="34" charset="0"/>
              <a:buChar char="•"/>
            </a:pPr>
            <a:r>
              <a:rPr lang="en-GB" sz="2800" b="0" i="0" u="none" strike="noStrike" baseline="0" dirty="0">
                <a:latin typeface="Gibson-Book"/>
              </a:rPr>
              <a:t>A new national framework for councils on banding and tariffs of High Needs, to offer clarity on the level of support expected and put the system on a financially sustainable footing in the future</a:t>
            </a:r>
          </a:p>
        </p:txBody>
      </p:sp>
    </p:spTree>
    <p:extLst>
      <p:ext uri="{BB962C8B-B14F-4D97-AF65-F5344CB8AC3E}">
        <p14:creationId xmlns:p14="http://schemas.microsoft.com/office/powerpoint/2010/main" val="148664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1228397"/>
            <a:ext cx="11127783" cy="4401205"/>
          </a:xfrm>
          <a:prstGeom prst="rect">
            <a:avLst/>
          </a:prstGeom>
          <a:noFill/>
        </p:spPr>
        <p:txBody>
          <a:bodyPr wrap="square" rtlCol="0">
            <a:spAutoFit/>
          </a:bodyPr>
          <a:lstStyle/>
          <a:p>
            <a:pPr marL="457200" indent="-457200" algn="l">
              <a:buFont typeface="Arial" panose="020B0604020202020204" pitchFamily="34" charset="0"/>
              <a:buChar char="•"/>
            </a:pPr>
            <a:r>
              <a:rPr lang="en-GB" sz="2800" b="0" i="0" u="none" strike="noStrike" baseline="0" dirty="0">
                <a:latin typeface="Gibson-Book"/>
              </a:rPr>
              <a:t>Changing the culture and practice in mainstream education to be more inclusive and better at identifying and supporting needs, including through earlier intervention</a:t>
            </a:r>
          </a:p>
          <a:p>
            <a:pPr algn="l"/>
            <a:endParaRPr lang="en-GB" sz="2800" b="0" i="0" u="none" strike="noStrike" baseline="0" dirty="0">
              <a:latin typeface="Gibson-Book"/>
            </a:endParaRPr>
          </a:p>
          <a:p>
            <a:pPr marL="457200" indent="-457200" algn="l">
              <a:buFont typeface="Arial" panose="020B0604020202020204" pitchFamily="34" charset="0"/>
              <a:buChar char="•"/>
            </a:pPr>
            <a:r>
              <a:rPr lang="en-GB" sz="2800" b="0" i="0" u="none" strike="noStrike" baseline="0" dirty="0">
                <a:latin typeface="Gibson-Book"/>
              </a:rPr>
              <a:t>Improving workforce training through a reformed suite of National Professional Qualifications (NPQs) for teachers and leaders and a new SENCO NPQ</a:t>
            </a:r>
          </a:p>
          <a:p>
            <a:pPr algn="l"/>
            <a:endParaRPr lang="en-GB" sz="2800" b="0" i="0" u="none" strike="noStrike" baseline="0" dirty="0">
              <a:latin typeface="Gibson-Book"/>
            </a:endParaRPr>
          </a:p>
          <a:p>
            <a:pPr marL="457200" indent="-457200" algn="l">
              <a:buFont typeface="Arial" panose="020B0604020202020204" pitchFamily="34" charset="0"/>
              <a:buChar char="•"/>
            </a:pPr>
            <a:r>
              <a:rPr lang="en-GB" sz="2800" b="0" i="0" u="none" strike="noStrike" baseline="0" dirty="0">
                <a:latin typeface="Gibson-Book"/>
              </a:rPr>
              <a:t>A reformed and integrated role for alternative provision, with a new delivery model in every local area focused on early intervention</a:t>
            </a:r>
            <a:endParaRPr lang="en-GB" sz="2800" dirty="0"/>
          </a:p>
        </p:txBody>
      </p:sp>
    </p:spTree>
    <p:extLst>
      <p:ext uri="{BB962C8B-B14F-4D97-AF65-F5344CB8AC3E}">
        <p14:creationId xmlns:p14="http://schemas.microsoft.com/office/powerpoint/2010/main" val="124510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478423"/>
          </a:xfrm>
          <a:prstGeom prst="rect">
            <a:avLst/>
          </a:prstGeom>
          <a:noFill/>
        </p:spPr>
        <p:txBody>
          <a:bodyPr wrap="square" rtlCol="0">
            <a:spAutoFit/>
          </a:bodyPr>
          <a:lstStyle/>
          <a:p>
            <a:pPr algn="l"/>
            <a:r>
              <a:rPr lang="en-GB" sz="2400" b="1" i="0" u="none" strike="noStrike" baseline="0" dirty="0">
                <a:solidFill>
                  <a:srgbClr val="009FE4"/>
                </a:solidFill>
                <a:latin typeface="Gibson-SemiBold"/>
              </a:rPr>
              <a:t>How you can get involved</a:t>
            </a:r>
          </a:p>
          <a:p>
            <a:pPr algn="l"/>
            <a:endParaRPr lang="en-GB" sz="1800" b="0" i="0" u="none" strike="noStrike" baseline="0" dirty="0">
              <a:solidFill>
                <a:srgbClr val="000000"/>
              </a:solidFill>
              <a:latin typeface="Gibson-Book"/>
            </a:endParaRPr>
          </a:p>
          <a:p>
            <a:pPr algn="l"/>
            <a:r>
              <a:rPr lang="en-GB" sz="1800" b="0" i="0" u="none" strike="noStrike" baseline="0" dirty="0">
                <a:solidFill>
                  <a:srgbClr val="000000"/>
                </a:solidFill>
                <a:latin typeface="Gibson-Book"/>
              </a:rPr>
              <a:t>A consultation is underway, which gives us the opportunity to shape how the new system will work in the future.</a:t>
            </a:r>
          </a:p>
          <a:p>
            <a:pPr algn="l"/>
            <a:r>
              <a:rPr lang="en-GB" sz="1800" b="0" i="0" u="none" strike="noStrike" baseline="0" dirty="0">
                <a:solidFill>
                  <a:srgbClr val="000000"/>
                </a:solidFill>
                <a:latin typeface="Gibson-Book"/>
              </a:rPr>
              <a:t>The government would like to hear from:</a:t>
            </a:r>
          </a:p>
          <a:p>
            <a:pPr algn="l"/>
            <a:endParaRPr lang="en-GB" sz="1800" b="0" i="0" u="none" strike="noStrike" baseline="0" dirty="0">
              <a:solidFill>
                <a:srgbClr val="000000"/>
              </a:solidFill>
              <a:latin typeface="Gibson-Book"/>
            </a:endParaRPr>
          </a:p>
          <a:p>
            <a:pPr marL="719138" indent="-365125" algn="l">
              <a:buFont typeface="Arial" panose="020B0604020202020204" pitchFamily="34" charset="0"/>
              <a:buChar char="•"/>
            </a:pPr>
            <a:r>
              <a:rPr lang="en-GB" sz="1800" b="0" i="0" u="none" strike="noStrike" baseline="0" dirty="0">
                <a:solidFill>
                  <a:srgbClr val="000000"/>
                </a:solidFill>
                <a:latin typeface="Gibson-Book"/>
              </a:rPr>
              <a:t>children and young people</a:t>
            </a:r>
          </a:p>
          <a:p>
            <a:pPr marL="719138" indent="-365125" algn="l">
              <a:buFont typeface="Arial" panose="020B0604020202020204" pitchFamily="34" charset="0"/>
              <a:buChar char="•"/>
            </a:pPr>
            <a:r>
              <a:rPr lang="en-GB" sz="1800" b="0" i="0" u="none" strike="noStrike" baseline="0" dirty="0">
                <a:solidFill>
                  <a:srgbClr val="000000"/>
                </a:solidFill>
                <a:latin typeface="Gibson-Book"/>
              </a:rPr>
              <a:t>parents and carers</a:t>
            </a:r>
          </a:p>
          <a:p>
            <a:pPr marL="719138" indent="-365125" algn="l">
              <a:buFont typeface="Arial" panose="020B0604020202020204" pitchFamily="34" charset="0"/>
              <a:buChar char="•"/>
            </a:pPr>
            <a:r>
              <a:rPr lang="en-GB" sz="1800" b="0" i="0" u="none" strike="noStrike" baseline="0" dirty="0">
                <a:solidFill>
                  <a:srgbClr val="000000"/>
                </a:solidFill>
                <a:latin typeface="Gibson-Book"/>
              </a:rPr>
              <a:t>those who advocate and work with the SEND sector</a:t>
            </a:r>
          </a:p>
          <a:p>
            <a:pPr marL="719138" indent="-365125" algn="l">
              <a:buFont typeface="Arial" panose="020B0604020202020204" pitchFamily="34" charset="0"/>
              <a:buChar char="•"/>
            </a:pPr>
            <a:r>
              <a:rPr lang="en-GB" sz="1800" b="0" i="0" u="none" strike="noStrike" baseline="0" dirty="0">
                <a:solidFill>
                  <a:srgbClr val="000000"/>
                </a:solidFill>
                <a:latin typeface="Gibson-Book"/>
              </a:rPr>
              <a:t>local and national system leaders.</a:t>
            </a:r>
          </a:p>
          <a:p>
            <a:pPr algn="l"/>
            <a:endParaRPr lang="en-GB" sz="1800" b="0" i="0" u="none" strike="noStrike" baseline="0" dirty="0">
              <a:solidFill>
                <a:srgbClr val="000000"/>
              </a:solidFill>
              <a:latin typeface="Gibson-Book"/>
            </a:endParaRPr>
          </a:p>
          <a:p>
            <a:pPr algn="l"/>
            <a:r>
              <a:rPr lang="en-GB" sz="1800" b="0" i="0" u="none" strike="noStrike" baseline="0" dirty="0">
                <a:solidFill>
                  <a:srgbClr val="000000"/>
                </a:solidFill>
                <a:latin typeface="Gibson-Medium"/>
              </a:rPr>
              <a:t>To take part in the consultation click here:</a:t>
            </a:r>
          </a:p>
          <a:p>
            <a:pPr algn="l"/>
            <a:endParaRPr lang="en-GB" sz="1800" b="0" i="0" u="none" strike="noStrike" baseline="0" dirty="0">
              <a:solidFill>
                <a:srgbClr val="000000"/>
              </a:solidFill>
              <a:latin typeface="Gibson-Medium"/>
            </a:endParaRPr>
          </a:p>
          <a:p>
            <a:pPr algn="l"/>
            <a:endParaRPr lang="en-GB" sz="1800" b="0" i="0" u="none" strike="noStrike" baseline="0" dirty="0">
              <a:solidFill>
                <a:srgbClr val="000000"/>
              </a:solidFill>
              <a:latin typeface="Gibson-Medium"/>
            </a:endParaRPr>
          </a:p>
          <a:p>
            <a:pPr algn="l"/>
            <a:r>
              <a:rPr lang="en-GB" sz="1800" b="0" i="0" u="none" strike="noStrike" baseline="0" dirty="0">
                <a:solidFill>
                  <a:srgbClr val="000000"/>
                </a:solidFill>
                <a:latin typeface="Gibson-Medium"/>
              </a:rPr>
              <a:t>SEND Review: </a:t>
            </a:r>
            <a:r>
              <a:rPr lang="en-GB" sz="1800" b="0" i="0" u="none" strike="noStrike" baseline="0" dirty="0">
                <a:solidFill>
                  <a:srgbClr val="275B9C"/>
                </a:solidFill>
                <a:latin typeface="Gibson-Book"/>
              </a:rPr>
              <a:t>Right support, right place, right time - Department for Education - Citizen Space</a:t>
            </a:r>
          </a:p>
          <a:p>
            <a:pPr algn="l"/>
            <a:r>
              <a:rPr lang="en-GB" sz="1800" b="0" i="0" u="none" strike="noStrike" baseline="0" dirty="0">
                <a:solidFill>
                  <a:srgbClr val="000000"/>
                </a:solidFill>
                <a:latin typeface="Gibson-Medium"/>
              </a:rPr>
              <a:t>Share your views by 22 July 2022.</a:t>
            </a:r>
          </a:p>
          <a:p>
            <a:pPr algn="l"/>
            <a:endParaRPr lang="en-GB" dirty="0">
              <a:solidFill>
                <a:srgbClr val="000000"/>
              </a:solidFill>
              <a:latin typeface="Gibson-Medium"/>
            </a:endParaRPr>
          </a:p>
          <a:p>
            <a:pPr algn="ctr"/>
            <a:r>
              <a:rPr lang="en-GB" sz="2800" dirty="0">
                <a:solidFill>
                  <a:srgbClr val="000000"/>
                </a:solidFill>
                <a:latin typeface="Gibson-Medium"/>
              </a:rPr>
              <a:t>The latest SEND Newsletter on the Local Offer has links to braille, BSL, Easy Read and summary documents but it is important to have your say!!</a:t>
            </a:r>
            <a:endParaRPr lang="en-GB" sz="2800" dirty="0"/>
          </a:p>
        </p:txBody>
      </p:sp>
    </p:spTree>
    <p:extLst>
      <p:ext uri="{BB962C8B-B14F-4D97-AF65-F5344CB8AC3E}">
        <p14:creationId xmlns:p14="http://schemas.microsoft.com/office/powerpoint/2010/main" val="250363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078313"/>
          </a:xfrm>
          <a:prstGeom prst="rect">
            <a:avLst/>
          </a:prstGeom>
          <a:noFill/>
        </p:spPr>
        <p:txBody>
          <a:bodyPr wrap="square" rtlCol="0">
            <a:spAutoFit/>
          </a:bodyPr>
          <a:lstStyle/>
          <a:p>
            <a:r>
              <a:rPr lang="en-GB" sz="3200" b="1" dirty="0"/>
              <a:t>Waiting Lists</a:t>
            </a:r>
          </a:p>
          <a:p>
            <a:endParaRPr lang="en-GB" sz="1200" b="1" dirty="0"/>
          </a:p>
          <a:p>
            <a:pPr marL="457200" indent="-457200">
              <a:buFont typeface="Arial" panose="020B0604020202020204" pitchFamily="34" charset="0"/>
              <a:buChar char="•"/>
            </a:pPr>
            <a:r>
              <a:rPr lang="en-GB" sz="2800" dirty="0"/>
              <a:t>From September 2022 there will NO longer be a “waiting list” for special school places in Gateshead and therefore waiting lists should not be communicated to families. As demand outstrips supply it is unfair, unrealistic and no longer appropriate to intimate that a future place could become available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There will be NO replacement. The LA will retain an awareness of those with the highest level of need in relation to current places and parents will be provided with the right to appeal to the SEND Tribunal in relation to Section I and are able to seek independent advice from SENDIASS</a:t>
            </a:r>
          </a:p>
        </p:txBody>
      </p:sp>
    </p:spTree>
    <p:extLst>
      <p:ext uri="{BB962C8B-B14F-4D97-AF65-F5344CB8AC3E}">
        <p14:creationId xmlns:p14="http://schemas.microsoft.com/office/powerpoint/2010/main" val="185833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570756"/>
          </a:xfrm>
          <a:prstGeom prst="rect">
            <a:avLst/>
          </a:prstGeom>
          <a:noFill/>
        </p:spPr>
        <p:txBody>
          <a:bodyPr wrap="square" rtlCol="0">
            <a:spAutoFit/>
          </a:bodyPr>
          <a:lstStyle/>
          <a:p>
            <a:r>
              <a:rPr lang="en-GB" sz="3200" b="1" dirty="0"/>
              <a:t>Waiting Lists</a:t>
            </a:r>
          </a:p>
          <a:p>
            <a:endParaRPr lang="en-GB" sz="1200" dirty="0"/>
          </a:p>
          <a:p>
            <a:r>
              <a:rPr lang="en-GB" sz="3200" dirty="0"/>
              <a:t>The few that remain on the current list will be contacted and advised in terms of placement. </a:t>
            </a:r>
          </a:p>
          <a:p>
            <a:endParaRPr lang="en-GB" sz="3200" dirty="0"/>
          </a:p>
          <a:p>
            <a:pPr>
              <a:lnSpc>
                <a:spcPct val="115000"/>
              </a:lnSpc>
            </a:pP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Year 7 Placements</a:t>
            </a:r>
            <a:r>
              <a:rPr lang="en-GB" sz="2000" dirty="0">
                <a:effectLst/>
                <a:latin typeface="Calibri" panose="020F0502020204030204" pitchFamily="34" charset="0"/>
                <a:ea typeface="Calibri" panose="020F0502020204030204" pitchFamily="34" charset="0"/>
                <a:cs typeface="Times New Roman" panose="02020603050405020304" pitchFamily="18" charset="0"/>
              </a:rPr>
              <a:t> - Entry placement into Key stage 3 specialist settings will be considered as part of the annual special school panels Nov &amp; January. Any newly vacant specialist setting placement will be brought to SEND panel meetings at the point of notification for consideration around potential learner matching and pressures within the education/tribunal system. </a:t>
            </a:r>
          </a:p>
          <a:p>
            <a:pPr>
              <a:lnSpc>
                <a:spcPct val="115000"/>
              </a:lnSpc>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GB" sz="2000" b="1" u="sng" dirty="0">
                <a:effectLst/>
                <a:latin typeface="Calibri" panose="020F0502020204030204" pitchFamily="34" charset="0"/>
                <a:ea typeface="Calibri" panose="020F0502020204030204" pitchFamily="34" charset="0"/>
                <a:cs typeface="Times New Roman" panose="02020603050405020304" pitchFamily="18" charset="0"/>
              </a:rPr>
              <a:t>Reception </a:t>
            </a:r>
            <a:r>
              <a:rPr lang="en-GB" sz="2000" dirty="0">
                <a:effectLst/>
                <a:latin typeface="Calibri" panose="020F0502020204030204" pitchFamily="34" charset="0"/>
                <a:ea typeface="Calibri" panose="020F0502020204030204" pitchFamily="34" charset="0"/>
                <a:cs typeface="Times New Roman" panose="02020603050405020304" pitchFamily="18" charset="0"/>
              </a:rPr>
              <a:t>– SEND will continue with current process in place. During Autumn term a meeting will be arranged with HINT, EP and Special School Heads to look at the learners coming through and prioritise placements based upon the assessed needs of the cohort and place availability.</a:t>
            </a:r>
          </a:p>
          <a:p>
            <a:endParaRPr lang="en-GB" sz="3200" dirty="0"/>
          </a:p>
        </p:txBody>
      </p:sp>
    </p:spTree>
    <p:extLst>
      <p:ext uri="{BB962C8B-B14F-4D97-AF65-F5344CB8AC3E}">
        <p14:creationId xmlns:p14="http://schemas.microsoft.com/office/powerpoint/2010/main" val="140439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545995"/>
            <a:ext cx="11127783" cy="5632311"/>
          </a:xfrm>
          <a:prstGeom prst="rect">
            <a:avLst/>
          </a:prstGeom>
          <a:noFill/>
        </p:spPr>
        <p:txBody>
          <a:bodyPr wrap="square" rtlCol="0">
            <a:spAutoFit/>
          </a:bodyPr>
          <a:lstStyle/>
          <a:p>
            <a:r>
              <a:rPr lang="en-GB" sz="3200" b="1" dirty="0"/>
              <a:t>Reduced Timetables</a:t>
            </a:r>
          </a:p>
          <a:p>
            <a:endParaRPr lang="en-GB" sz="1200" dirty="0"/>
          </a:p>
          <a:p>
            <a:r>
              <a:rPr lang="en-GB" sz="2800" dirty="0"/>
              <a:t>We seem to be seeing more and more individuals being placed on reduced timetables. Remember that a reduced timetable is only for exceptional circumstances. </a:t>
            </a:r>
          </a:p>
          <a:p>
            <a:endParaRPr lang="en-GB" sz="2800" dirty="0"/>
          </a:p>
          <a:p>
            <a:pPr algn="l"/>
            <a:r>
              <a:rPr lang="en-GB" sz="2800" b="1" i="0" dirty="0">
                <a:solidFill>
                  <a:srgbClr val="212529"/>
                </a:solidFill>
                <a:effectLst/>
              </a:rPr>
              <a:t>What does the law say?</a:t>
            </a:r>
          </a:p>
          <a:p>
            <a:pPr algn="l"/>
            <a:endParaRPr lang="en-GB" sz="1050" b="0" i="0" dirty="0">
              <a:solidFill>
                <a:srgbClr val="212529"/>
              </a:solidFill>
              <a:effectLst/>
            </a:endParaRPr>
          </a:p>
          <a:p>
            <a:pPr marL="989013" indent="-447675" algn="l">
              <a:spcAft>
                <a:spcPts val="600"/>
              </a:spcAft>
              <a:buFont typeface="Arial" panose="020B0604020202020204" pitchFamily="34" charset="0"/>
              <a:buChar char="•"/>
            </a:pPr>
            <a:r>
              <a:rPr lang="en-GB" sz="2400" b="0" i="0" dirty="0">
                <a:solidFill>
                  <a:srgbClr val="212529"/>
                </a:solidFill>
                <a:effectLst/>
              </a:rPr>
              <a:t>All children of compulsory school age have a right to receive full-time education</a:t>
            </a:r>
          </a:p>
          <a:p>
            <a:pPr marL="989013" indent="-447675" algn="l">
              <a:spcAft>
                <a:spcPts val="600"/>
              </a:spcAft>
              <a:buFont typeface="Arial" panose="020B0604020202020204" pitchFamily="34" charset="0"/>
              <a:buChar char="•"/>
            </a:pPr>
            <a:r>
              <a:rPr lang="en-GB" sz="2400" b="0" i="0" dirty="0">
                <a:solidFill>
                  <a:srgbClr val="212529"/>
                </a:solidFill>
                <a:effectLst/>
              </a:rPr>
              <a:t>Every school has a legal responsibility to provide full time education for all its pupils</a:t>
            </a:r>
          </a:p>
          <a:p>
            <a:pPr marL="989013" indent="-447675" algn="l">
              <a:spcAft>
                <a:spcPts val="600"/>
              </a:spcAft>
              <a:buFont typeface="Arial" panose="020B0604020202020204" pitchFamily="34" charset="0"/>
              <a:buChar char="•"/>
            </a:pPr>
            <a:r>
              <a:rPr lang="en-GB" sz="2400" b="0" i="0" dirty="0">
                <a:solidFill>
                  <a:srgbClr val="212529"/>
                </a:solidFill>
                <a:effectLst/>
              </a:rPr>
              <a:t>Parents / carers must ensure that their children of compulsory school age attend regularly, if they are registered at a school</a:t>
            </a:r>
          </a:p>
          <a:p>
            <a:endParaRPr lang="en-GB" sz="3200" dirty="0"/>
          </a:p>
        </p:txBody>
      </p:sp>
    </p:spTree>
    <p:extLst>
      <p:ext uri="{BB962C8B-B14F-4D97-AF65-F5344CB8AC3E}">
        <p14:creationId xmlns:p14="http://schemas.microsoft.com/office/powerpoint/2010/main" val="107101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nburst chart&#10;&#10;Description automatically generated">
            <a:extLst>
              <a:ext uri="{FF2B5EF4-FFF2-40B4-BE49-F238E27FC236}">
                <a16:creationId xmlns:a16="http://schemas.microsoft.com/office/drawing/2014/main" id="{93854582-4B23-1049-A27E-5FF82586DA6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269EEB-1978-074B-B161-5C752FB2D2AF}"/>
              </a:ext>
            </a:extLst>
          </p:cNvPr>
          <p:cNvSpPr>
            <a:spLocks noGrp="1"/>
          </p:cNvSpPr>
          <p:nvPr>
            <p:ph type="title"/>
          </p:nvPr>
        </p:nvSpPr>
        <p:spPr/>
        <p:txBody>
          <a:bodyPr/>
          <a:lstStyle/>
          <a:p>
            <a:r>
              <a:rPr lang="en-US" b="1" dirty="0">
                <a:solidFill>
                  <a:srgbClr val="1E2E57"/>
                </a:solidFill>
                <a:latin typeface="Helvetica" pitchFamily="2" charset="0"/>
              </a:rPr>
              <a:t>Welcome to the All New SENCO Network </a:t>
            </a:r>
          </a:p>
        </p:txBody>
      </p:sp>
      <p:graphicFrame>
        <p:nvGraphicFramePr>
          <p:cNvPr id="6" name="Content Placeholder 2">
            <a:extLst>
              <a:ext uri="{FF2B5EF4-FFF2-40B4-BE49-F238E27FC236}">
                <a16:creationId xmlns:a16="http://schemas.microsoft.com/office/drawing/2014/main" id="{1E3EBD9E-9409-41A2-B677-CCBEA162E73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25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545995"/>
            <a:ext cx="11127783" cy="5878532"/>
          </a:xfrm>
          <a:prstGeom prst="rect">
            <a:avLst/>
          </a:prstGeom>
          <a:noFill/>
        </p:spPr>
        <p:txBody>
          <a:bodyPr wrap="square" rtlCol="0">
            <a:spAutoFit/>
          </a:bodyPr>
          <a:lstStyle/>
          <a:p>
            <a:pPr algn="l"/>
            <a:r>
              <a:rPr lang="en-GB" sz="3200" b="1" i="0" dirty="0">
                <a:solidFill>
                  <a:srgbClr val="212529"/>
                </a:solidFill>
                <a:effectLst/>
              </a:rPr>
              <a:t>When might a reduced timetable be used?</a:t>
            </a:r>
          </a:p>
          <a:p>
            <a:pPr algn="l"/>
            <a:endParaRPr lang="en-GB" sz="1200" b="1" i="0" dirty="0">
              <a:solidFill>
                <a:srgbClr val="212529"/>
              </a:solidFill>
              <a:effectLst/>
            </a:endParaRPr>
          </a:p>
          <a:p>
            <a:pPr algn="l"/>
            <a:r>
              <a:rPr lang="en-GB" sz="2800" b="0" i="0" dirty="0">
                <a:solidFill>
                  <a:srgbClr val="212529"/>
                </a:solidFill>
                <a:effectLst/>
              </a:rPr>
              <a:t>The use of a reduced timetable for your child should be an exceptional measure and can only be arranged with your agreement.  </a:t>
            </a:r>
          </a:p>
          <a:p>
            <a:pPr algn="l"/>
            <a:endParaRPr lang="en-GB" sz="2800" dirty="0">
              <a:solidFill>
                <a:srgbClr val="212529"/>
              </a:solidFill>
            </a:endParaRPr>
          </a:p>
          <a:p>
            <a:pPr algn="l">
              <a:spcAft>
                <a:spcPts val="600"/>
              </a:spcAft>
            </a:pPr>
            <a:r>
              <a:rPr lang="en-GB" sz="2800" b="0" i="0" dirty="0">
                <a:solidFill>
                  <a:srgbClr val="212529"/>
                </a:solidFill>
                <a:effectLst/>
              </a:rPr>
              <a:t>Reasons for agreeing to a reduced timetable could include:</a:t>
            </a:r>
          </a:p>
          <a:p>
            <a:pPr marL="989013" indent="-447675" algn="l">
              <a:spcAft>
                <a:spcPts val="600"/>
              </a:spcAft>
              <a:buFont typeface="Arial" panose="020B0604020202020204" pitchFamily="34" charset="0"/>
              <a:buChar char="•"/>
            </a:pPr>
            <a:r>
              <a:rPr lang="en-GB" sz="2800" b="0" i="0" dirty="0">
                <a:solidFill>
                  <a:srgbClr val="212529"/>
                </a:solidFill>
                <a:effectLst/>
              </a:rPr>
              <a:t>Medical reasons - where a pupil has a serious medical condition where recovery is the priority outcome</a:t>
            </a:r>
          </a:p>
          <a:p>
            <a:pPr marL="989013" indent="-447675" algn="l">
              <a:spcAft>
                <a:spcPts val="600"/>
              </a:spcAft>
              <a:buFont typeface="Arial" panose="020B0604020202020204" pitchFamily="34" charset="0"/>
              <a:buChar char="•"/>
            </a:pPr>
            <a:r>
              <a:rPr lang="en-GB" sz="2800" b="0" i="0" dirty="0">
                <a:solidFill>
                  <a:srgbClr val="212529"/>
                </a:solidFill>
                <a:effectLst/>
              </a:rPr>
              <a:t>As part of a short-term support package where a pupil is struggling in the school setting, perhaps with behaviour</a:t>
            </a:r>
          </a:p>
          <a:p>
            <a:pPr marL="989013" indent="-447675" algn="l">
              <a:spcAft>
                <a:spcPts val="600"/>
              </a:spcAft>
              <a:buFont typeface="Arial" panose="020B0604020202020204" pitchFamily="34" charset="0"/>
              <a:buChar char="•"/>
            </a:pPr>
            <a:r>
              <a:rPr lang="en-GB" sz="2800" b="0" i="0" dirty="0">
                <a:solidFill>
                  <a:srgbClr val="212529"/>
                </a:solidFill>
                <a:effectLst/>
              </a:rPr>
              <a:t>As part of a planned reintegration into school following an extended absence</a:t>
            </a:r>
          </a:p>
          <a:p>
            <a:endParaRPr lang="en-GB" sz="3200" dirty="0"/>
          </a:p>
        </p:txBody>
      </p:sp>
    </p:spTree>
    <p:extLst>
      <p:ext uri="{BB962C8B-B14F-4D97-AF65-F5344CB8AC3E}">
        <p14:creationId xmlns:p14="http://schemas.microsoft.com/office/powerpoint/2010/main" val="63978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681037"/>
            <a:ext cx="11127783" cy="4832092"/>
          </a:xfrm>
          <a:prstGeom prst="rect">
            <a:avLst/>
          </a:prstGeom>
          <a:noFill/>
        </p:spPr>
        <p:txBody>
          <a:bodyPr wrap="square" rtlCol="0">
            <a:spAutoFit/>
          </a:bodyPr>
          <a:lstStyle/>
          <a:p>
            <a:r>
              <a:rPr lang="en-GB" sz="2800" dirty="0"/>
              <a:t>You must make sure that parents are fully informed and agree to the reduced timetable. </a:t>
            </a:r>
          </a:p>
          <a:p>
            <a:endParaRPr lang="en-GB" sz="2800" dirty="0"/>
          </a:p>
          <a:p>
            <a:r>
              <a:rPr lang="en-GB" sz="2800" dirty="0"/>
              <a:t>You must review it regularly - at least every 6 weeks and have an integration plan in mind as a reduced timetable is not a long term solution. </a:t>
            </a:r>
          </a:p>
          <a:p>
            <a:endParaRPr lang="en-GB" sz="2800" dirty="0"/>
          </a:p>
          <a:p>
            <a:r>
              <a:rPr lang="en-GB" sz="2800" dirty="0"/>
              <a:t>You must inform the Local Authority as soon as it is set up and updates when it is reviewed. </a:t>
            </a:r>
          </a:p>
          <a:p>
            <a:endParaRPr lang="en-GB" sz="2800" dirty="0"/>
          </a:p>
          <a:p>
            <a:r>
              <a:rPr lang="en-GB" sz="2800" dirty="0"/>
              <a:t>If the CYP has an EHCP you must inform the SEN team. For all others you must inform School Admissions. </a:t>
            </a:r>
          </a:p>
        </p:txBody>
      </p:sp>
    </p:spTree>
    <p:extLst>
      <p:ext uri="{BB962C8B-B14F-4D97-AF65-F5344CB8AC3E}">
        <p14:creationId xmlns:p14="http://schemas.microsoft.com/office/powerpoint/2010/main" val="196303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32108" y="1615427"/>
            <a:ext cx="11127783" cy="2062103"/>
          </a:xfrm>
          <a:prstGeom prst="rect">
            <a:avLst/>
          </a:prstGeom>
          <a:noFill/>
        </p:spPr>
        <p:txBody>
          <a:bodyPr wrap="square" rtlCol="0">
            <a:spAutoFit/>
          </a:bodyPr>
          <a:lstStyle/>
          <a:p>
            <a:pPr algn="ctr"/>
            <a:r>
              <a:rPr lang="en-GB" sz="3200" dirty="0"/>
              <a:t>Now let’s take a break from the doom and gloom before we all start to cry and rock in the corner!</a:t>
            </a:r>
          </a:p>
          <a:p>
            <a:pPr algn="ctr"/>
            <a:endParaRPr lang="en-GB" sz="3200" dirty="0"/>
          </a:p>
          <a:p>
            <a:pPr algn="ctr"/>
            <a:r>
              <a:rPr lang="en-GB" sz="3200" dirty="0"/>
              <a:t> </a:t>
            </a:r>
          </a:p>
        </p:txBody>
      </p:sp>
    </p:spTree>
    <p:extLst>
      <p:ext uri="{BB962C8B-B14F-4D97-AF65-F5344CB8AC3E}">
        <p14:creationId xmlns:p14="http://schemas.microsoft.com/office/powerpoint/2010/main" val="306056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6586418"/>
          </a:xfrm>
          <a:prstGeom prst="rect">
            <a:avLst/>
          </a:prstGeom>
          <a:noFill/>
        </p:spPr>
        <p:txBody>
          <a:bodyPr wrap="square" rtlCol="0">
            <a:spAutoFit/>
          </a:bodyPr>
          <a:lstStyle/>
          <a:p>
            <a:r>
              <a:rPr lang="en-GB" sz="3200" b="1" dirty="0"/>
              <a:t>Useful Resources and training developments</a:t>
            </a:r>
          </a:p>
          <a:p>
            <a:endParaRPr lang="en-GB" sz="3200" dirty="0"/>
          </a:p>
          <a:p>
            <a:r>
              <a:rPr lang="en-GB" sz="3200" dirty="0"/>
              <a:t>Mental Health Awareness Week:</a:t>
            </a:r>
          </a:p>
          <a:p>
            <a:endParaRPr lang="en-GB" sz="1200" dirty="0"/>
          </a:p>
          <a:p>
            <a:r>
              <a:rPr lang="en-GB" sz="1800" u="sng" dirty="0">
                <a:solidFill>
                  <a:srgbClr val="0000FF"/>
                </a:solidFill>
                <a:effectLst/>
                <a:latin typeface="Calibri" panose="020F0502020204030204" pitchFamily="34" charset="0"/>
                <a:ea typeface="Calibri" panose="020F0502020204030204" pitchFamily="34" charset="0"/>
                <a:hlinkClick r:id="rId3"/>
              </a:rPr>
              <a:t>May 2022 newsletter: It’s Mental Health Awareness Week! (mailchi.mp)</a:t>
            </a:r>
            <a:endParaRPr lang="en-GB" sz="1800" dirty="0">
              <a:effectLst/>
              <a:latin typeface="Calibri" panose="020F0502020204030204" pitchFamily="34" charset="0"/>
              <a:ea typeface="Calibri" panose="020F0502020204030204" pitchFamily="34" charset="0"/>
            </a:endParaRPr>
          </a:p>
          <a:p>
            <a:endParaRPr lang="en-GB" sz="3200" dirty="0"/>
          </a:p>
          <a:p>
            <a:r>
              <a:rPr lang="en-GB" sz="2800" dirty="0"/>
              <a:t>Free training from Durham University delivered online with sections to work through focussing on Autism and meeting the needs of Autistic individuals and looks at managing Attention, Arousal and Anxiety (tripleadurham.co.uk)</a:t>
            </a:r>
          </a:p>
          <a:p>
            <a:endParaRPr lang="en-GB" sz="2800" dirty="0"/>
          </a:p>
          <a:p>
            <a:r>
              <a:rPr lang="en-GB" sz="2800" dirty="0"/>
              <a:t>ACEs training- contact Jean Thompson</a:t>
            </a:r>
          </a:p>
          <a:p>
            <a:endParaRPr lang="en-GB" sz="3200" dirty="0"/>
          </a:p>
          <a:p>
            <a:endParaRPr lang="en-GB" sz="3200" dirty="0"/>
          </a:p>
          <a:p>
            <a:endParaRPr lang="en-GB" sz="3200" dirty="0"/>
          </a:p>
        </p:txBody>
      </p:sp>
    </p:spTree>
    <p:extLst>
      <p:ext uri="{BB962C8B-B14F-4D97-AF65-F5344CB8AC3E}">
        <p14:creationId xmlns:p14="http://schemas.microsoft.com/office/powerpoint/2010/main" val="3144318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84775"/>
          </a:xfrm>
          <a:prstGeom prst="rect">
            <a:avLst/>
          </a:prstGeom>
          <a:noFill/>
        </p:spPr>
        <p:txBody>
          <a:bodyPr wrap="square" rtlCol="0">
            <a:spAutoFit/>
          </a:bodyPr>
          <a:lstStyle/>
          <a:p>
            <a:r>
              <a:rPr lang="en-GB" sz="3200" dirty="0"/>
              <a:t>Health Updates and Messages from Erin Harvey.</a:t>
            </a:r>
          </a:p>
        </p:txBody>
      </p:sp>
    </p:spTree>
    <p:extLst>
      <p:ext uri="{BB962C8B-B14F-4D97-AF65-F5344CB8AC3E}">
        <p14:creationId xmlns:p14="http://schemas.microsoft.com/office/powerpoint/2010/main" val="1021917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274580-9DCB-4BC6-966F-62D9C4968E34}"/>
              </a:ext>
            </a:extLst>
          </p:cNvPr>
          <p:cNvSpPr>
            <a:spLocks noGrp="1"/>
          </p:cNvSpPr>
          <p:nvPr>
            <p:ph type="body" sz="quarter" idx="10"/>
          </p:nvPr>
        </p:nvSpPr>
        <p:spPr>
          <a:xfrm>
            <a:off x="2052916" y="583986"/>
            <a:ext cx="7324164" cy="653143"/>
          </a:xfrm>
        </p:spPr>
        <p:txBody>
          <a:bodyPr>
            <a:noAutofit/>
          </a:bodyPr>
          <a:lstStyle/>
          <a:p>
            <a:pPr algn="ctr"/>
            <a:r>
              <a:rPr lang="en-GB" sz="3200" dirty="0">
                <a:effectLst>
                  <a:outerShdw blurRad="38100" dist="38100" dir="2700000" algn="tl">
                    <a:srgbClr val="000000">
                      <a:alpha val="43137"/>
                    </a:srgbClr>
                  </a:outerShdw>
                </a:effectLst>
                <a:latin typeface="+mj-lt"/>
              </a:rPr>
              <a:t>Nurse Co-Ordinator Awareness Sessions</a:t>
            </a:r>
          </a:p>
        </p:txBody>
      </p:sp>
      <p:sp>
        <p:nvSpPr>
          <p:cNvPr id="3" name="Text Placeholder 2">
            <a:extLst>
              <a:ext uri="{FF2B5EF4-FFF2-40B4-BE49-F238E27FC236}">
                <a16:creationId xmlns:a16="http://schemas.microsoft.com/office/drawing/2014/main" id="{8713330C-7213-4100-8320-B386139FE08E}"/>
              </a:ext>
            </a:extLst>
          </p:cNvPr>
          <p:cNvSpPr>
            <a:spLocks noGrp="1"/>
          </p:cNvSpPr>
          <p:nvPr>
            <p:ph type="body" sz="quarter" idx="11"/>
          </p:nvPr>
        </p:nvSpPr>
        <p:spPr>
          <a:xfrm>
            <a:off x="340659" y="1326777"/>
            <a:ext cx="11062447" cy="4448872"/>
          </a:xfrm>
        </p:spPr>
        <p:txBody>
          <a:bodyPr>
            <a:noAutofit/>
          </a:bodyPr>
          <a:lstStyle/>
          <a:p>
            <a:r>
              <a:rPr lang="en-GB" sz="2200" dirty="0"/>
              <a:t>Sessions running throughout June for all settings, please email </a:t>
            </a:r>
            <a:r>
              <a:rPr lang="en-GB" sz="2200" dirty="0">
                <a:hlinkClick r:id="rId2"/>
              </a:rPr>
              <a:t>dawn.robson4@nhs.net</a:t>
            </a:r>
            <a:r>
              <a:rPr lang="en-GB" sz="2200" dirty="0"/>
              <a:t>  to book.   1:1 sessions with settings also available if dates not convenient.</a:t>
            </a:r>
          </a:p>
          <a:p>
            <a:r>
              <a:rPr lang="en-GB" sz="2200" b="1" dirty="0"/>
              <a:t>Topics to include</a:t>
            </a:r>
            <a:r>
              <a:rPr lang="en-GB" sz="2200" dirty="0"/>
              <a:t>:</a:t>
            </a:r>
          </a:p>
          <a:p>
            <a:pPr marL="1028700" lvl="1" indent="-342900"/>
            <a:r>
              <a:rPr lang="en-GB" sz="2200" dirty="0"/>
              <a:t>Learning Disability Annual Health Checks/introduction of new Postcard</a:t>
            </a:r>
          </a:p>
          <a:p>
            <a:pPr marL="1028700" lvl="1" indent="-342900"/>
            <a:r>
              <a:rPr lang="en-GB" sz="2200" dirty="0"/>
              <a:t>Support available for Schools with Health Queries/issues</a:t>
            </a:r>
          </a:p>
          <a:p>
            <a:pPr marL="1028700" lvl="1" indent="-342900"/>
            <a:r>
              <a:rPr lang="en-GB" sz="2200" dirty="0"/>
              <a:t>Protocol to follow to invite Health Professionals to Action Planning Meetings/Annual Reviews of EHCPs</a:t>
            </a:r>
          </a:p>
          <a:p>
            <a:pPr marL="1028700" lvl="1" indent="-342900"/>
            <a:r>
              <a:rPr lang="en-GB" sz="2200" dirty="0"/>
              <a:t>Asthma/Allergies Project in Schools – new pilot which will offer </a:t>
            </a:r>
            <a:r>
              <a:rPr lang="en-GB" sz="2200" b="1" dirty="0"/>
              <a:t>review of asthma in School setting</a:t>
            </a:r>
          </a:p>
          <a:p>
            <a:pPr marL="1028700" lvl="1" indent="-342900"/>
            <a:r>
              <a:rPr lang="en-GB" sz="2200" b="1" dirty="0"/>
              <a:t>Training offer for all Schools </a:t>
            </a:r>
            <a:r>
              <a:rPr lang="en-GB" sz="2200" dirty="0"/>
              <a:t>– all schools to be offered support to access Training </a:t>
            </a:r>
          </a:p>
          <a:p>
            <a:pPr marL="1028700" lvl="1" indent="-342900"/>
            <a:r>
              <a:rPr lang="en-GB" sz="2200" b="1" dirty="0"/>
              <a:t>Masterclasses</a:t>
            </a:r>
            <a:r>
              <a:rPr lang="en-GB" sz="2200" dirty="0"/>
              <a:t> – Professional support/advice </a:t>
            </a:r>
          </a:p>
          <a:p>
            <a:pPr marL="1073150" lvl="1" indent="0">
              <a:buNone/>
            </a:pPr>
            <a:r>
              <a:rPr lang="en-GB" sz="2200" dirty="0"/>
              <a:t>asthma, anaphylaxis, epilepsy, diabetes</a:t>
            </a:r>
          </a:p>
          <a:p>
            <a:r>
              <a:rPr lang="en-GB" sz="2200" b="1" dirty="0">
                <a:effectLst>
                  <a:outerShdw blurRad="38100" dist="38100" dir="2700000" algn="tl">
                    <a:srgbClr val="000000">
                      <a:alpha val="43137"/>
                    </a:srgbClr>
                  </a:outerShdw>
                </a:effectLst>
              </a:rPr>
              <a:t>	</a:t>
            </a:r>
            <a:endParaRPr lang="en-GB" sz="2200" dirty="0"/>
          </a:p>
        </p:txBody>
      </p:sp>
    </p:spTree>
    <p:extLst>
      <p:ext uri="{BB962C8B-B14F-4D97-AF65-F5344CB8AC3E}">
        <p14:creationId xmlns:p14="http://schemas.microsoft.com/office/powerpoint/2010/main" val="2526340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4031873"/>
          </a:xfrm>
          <a:prstGeom prst="rect">
            <a:avLst/>
          </a:prstGeom>
          <a:noFill/>
        </p:spPr>
        <p:txBody>
          <a:bodyPr wrap="square" rtlCol="0">
            <a:spAutoFit/>
          </a:bodyPr>
          <a:lstStyle/>
          <a:p>
            <a:r>
              <a:rPr lang="en-GB" sz="3200" b="1" dirty="0"/>
              <a:t>EHCP Referrals and EHCP reminders</a:t>
            </a:r>
          </a:p>
          <a:p>
            <a:endParaRPr lang="en-GB" sz="3200" dirty="0"/>
          </a:p>
          <a:p>
            <a:r>
              <a:rPr lang="en-GB" sz="3200" dirty="0"/>
              <a:t>Ensure health professionals are invited in advance of the review date. </a:t>
            </a:r>
          </a:p>
          <a:p>
            <a:endParaRPr lang="en-GB" sz="3200" dirty="0"/>
          </a:p>
          <a:p>
            <a:r>
              <a:rPr lang="en-GB" sz="3200" dirty="0"/>
              <a:t>Please don’t “hoard” EHCP paperwork- send paperwork in to </a:t>
            </a:r>
            <a:r>
              <a:rPr lang="en-GB" sz="3200" dirty="0">
                <a:hlinkClick r:id="rId3"/>
              </a:rPr>
              <a:t>senteam@gateshead.gov.uk</a:t>
            </a:r>
            <a:r>
              <a:rPr lang="en-GB" sz="3200" dirty="0"/>
              <a:t> within 14 days of the review meeting being held.</a:t>
            </a:r>
          </a:p>
        </p:txBody>
      </p:sp>
    </p:spTree>
    <p:extLst>
      <p:ext uri="{BB962C8B-B14F-4D97-AF65-F5344CB8AC3E}">
        <p14:creationId xmlns:p14="http://schemas.microsoft.com/office/powerpoint/2010/main" val="3244590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940088"/>
          </a:xfrm>
          <a:prstGeom prst="rect">
            <a:avLst/>
          </a:prstGeom>
          <a:noFill/>
        </p:spPr>
        <p:txBody>
          <a:bodyPr wrap="square" rtlCol="0">
            <a:spAutoFit/>
          </a:bodyPr>
          <a:lstStyle/>
          <a:p>
            <a:r>
              <a:rPr lang="en-GB" sz="3200" b="1" dirty="0"/>
              <a:t>EHCP Referrals and EHCP reminders</a:t>
            </a:r>
          </a:p>
          <a:p>
            <a:endParaRPr lang="en-GB" sz="3200" dirty="0"/>
          </a:p>
          <a:p>
            <a:pPr marL="342900" lvl="0" indent="-342900">
              <a:spcAft>
                <a:spcPts val="1200"/>
              </a:spcAft>
              <a:buSzPts val="1000"/>
              <a:buFont typeface="Symbol" panose="05050102010706020507" pitchFamily="18" charset="2"/>
              <a:buChar char=""/>
              <a:tabLst>
                <a:tab pos="457200" algn="l"/>
              </a:tabLst>
            </a:pPr>
            <a:r>
              <a:rPr lang="en-GB" sz="2000" dirty="0">
                <a:effectLst/>
                <a:latin typeface="Calibri" panose="020F0502020204030204" pitchFamily="34" charset="0"/>
                <a:ea typeface="Times New Roman" panose="02020603050405020304" pitchFamily="18" charset="0"/>
              </a:rPr>
              <a:t>We are unlikely to meet the statutory timescales for any requests made between the </a:t>
            </a:r>
            <a:r>
              <a:rPr lang="en-GB" sz="2000" u="sng" dirty="0">
                <a:effectLst/>
                <a:latin typeface="Calibri" panose="020F0502020204030204" pitchFamily="34" charset="0"/>
                <a:ea typeface="Times New Roman" panose="02020603050405020304" pitchFamily="18" charset="0"/>
              </a:rPr>
              <a:t>2nd May and 3</a:t>
            </a:r>
            <a:r>
              <a:rPr lang="en-GB" sz="2000" u="sng" baseline="30000" dirty="0">
                <a:effectLst/>
                <a:latin typeface="Calibri" panose="020F0502020204030204" pitchFamily="34" charset="0"/>
                <a:ea typeface="Times New Roman" panose="02020603050405020304" pitchFamily="18" charset="0"/>
              </a:rPr>
              <a:t>rd</a:t>
            </a:r>
            <a:r>
              <a:rPr lang="en-GB" sz="2000" u="sng" dirty="0">
                <a:effectLst/>
                <a:latin typeface="Calibri" panose="020F0502020204030204" pitchFamily="34" charset="0"/>
                <a:ea typeface="Times New Roman" panose="02020603050405020304" pitchFamily="18" charset="0"/>
              </a:rPr>
              <a:t> June 2022</a:t>
            </a:r>
            <a:r>
              <a:rPr lang="en-GB" sz="2000" dirty="0">
                <a:effectLst/>
                <a:latin typeface="Calibri" panose="020F0502020204030204" pitchFamily="34" charset="0"/>
                <a:ea typeface="Times New Roman" panose="02020603050405020304" pitchFamily="18" charset="0"/>
              </a:rPr>
              <a:t> as the action planning meeting will fall within the Summer Holidays and we do not receive an exception to the timescale for this. Wherever possible, please</a:t>
            </a:r>
            <a:r>
              <a:rPr lang="en-GB" sz="2000" u="sng" dirty="0">
                <a:effectLst/>
                <a:latin typeface="Calibri" panose="020F0502020204030204" pitchFamily="34" charset="0"/>
                <a:ea typeface="Times New Roman" panose="02020603050405020304" pitchFamily="18" charset="0"/>
              </a:rPr>
              <a:t> </a:t>
            </a:r>
            <a:r>
              <a:rPr lang="en-GB" sz="2000" b="1" u="sng" dirty="0">
                <a:effectLst/>
                <a:latin typeface="Calibri" panose="020F0502020204030204" pitchFamily="34" charset="0"/>
                <a:ea typeface="Times New Roman" panose="02020603050405020304" pitchFamily="18" charset="0"/>
              </a:rPr>
              <a:t>avoid</a:t>
            </a:r>
            <a:r>
              <a:rPr lang="en-GB" sz="2000" b="1" dirty="0">
                <a:effectLst/>
                <a:latin typeface="Calibri" panose="020F0502020204030204" pitchFamily="34" charset="0"/>
                <a:ea typeface="Times New Roman" panose="02020603050405020304" pitchFamily="18" charset="0"/>
              </a:rPr>
              <a:t> </a:t>
            </a:r>
            <a:r>
              <a:rPr lang="en-GB" sz="2000" dirty="0">
                <a:effectLst/>
                <a:latin typeface="Calibri" panose="020F0502020204030204" pitchFamily="34" charset="0"/>
                <a:ea typeface="Times New Roman" panose="02020603050405020304" pitchFamily="18" charset="0"/>
              </a:rPr>
              <a:t>making referrals during this period. If it is necessary to proceed, the action planning meeting will need to be held during the Autumn term, however, you </a:t>
            </a:r>
            <a:r>
              <a:rPr lang="en-GB" sz="2000" b="1" dirty="0">
                <a:effectLst/>
                <a:latin typeface="Calibri" panose="020F0502020204030204" pitchFamily="34" charset="0"/>
                <a:ea typeface="Times New Roman" panose="02020603050405020304" pitchFamily="18" charset="0"/>
              </a:rPr>
              <a:t>MUST</a:t>
            </a:r>
            <a:r>
              <a:rPr lang="en-GB" sz="2000" dirty="0">
                <a:effectLst/>
                <a:latin typeface="Calibri" panose="020F0502020204030204" pitchFamily="34" charset="0"/>
                <a:ea typeface="Times New Roman" panose="02020603050405020304" pitchFamily="18" charset="0"/>
              </a:rPr>
              <a:t> check whether your Educational Psychologist is able to write advice during the Summer holidays </a:t>
            </a:r>
            <a:r>
              <a:rPr lang="en-GB" sz="2000" b="1" u="sng" dirty="0">
                <a:effectLst/>
                <a:latin typeface="Calibri" panose="020F0502020204030204" pitchFamily="34" charset="0"/>
                <a:ea typeface="Times New Roman" panose="02020603050405020304" pitchFamily="18" charset="0"/>
              </a:rPr>
              <a:t>before making the request</a:t>
            </a:r>
            <a:r>
              <a:rPr lang="en-GB" sz="2000" dirty="0">
                <a:effectLst/>
                <a:latin typeface="Calibri" panose="020F0502020204030204" pitchFamily="34" charset="0"/>
                <a:ea typeface="Times New Roman" panose="02020603050405020304" pitchFamily="18" charset="0"/>
              </a:rPr>
              <a:t>.</a:t>
            </a:r>
            <a:endParaRPr lang="en-GB" sz="2000" dirty="0">
              <a:effectLst/>
              <a:latin typeface="Calibri" panose="020F0502020204030204" pitchFamily="34" charset="0"/>
              <a:ea typeface="Calibri" panose="020F0502020204030204" pitchFamily="34" charset="0"/>
            </a:endParaRPr>
          </a:p>
          <a:p>
            <a:pPr marL="342900" lvl="0" indent="-342900">
              <a:spcAft>
                <a:spcPts val="1200"/>
              </a:spcAft>
              <a:buSzPts val="1000"/>
              <a:buFont typeface="Symbol" panose="05050102010706020507" pitchFamily="18" charset="2"/>
              <a:buChar char=""/>
              <a:tabLst>
                <a:tab pos="457200" algn="l"/>
              </a:tabLst>
            </a:pPr>
            <a:r>
              <a:rPr lang="en-GB" sz="2000" dirty="0">
                <a:effectLst/>
                <a:latin typeface="Calibri" panose="020F0502020204030204" pitchFamily="34" charset="0"/>
                <a:ea typeface="Times New Roman" panose="02020603050405020304" pitchFamily="18" charset="0"/>
              </a:rPr>
              <a:t>For referrals made from 6</a:t>
            </a:r>
            <a:r>
              <a:rPr lang="en-GB" sz="2000" baseline="30000" dirty="0">
                <a:effectLst/>
                <a:latin typeface="Calibri" panose="020F0502020204030204" pitchFamily="34" charset="0"/>
                <a:ea typeface="Times New Roman" panose="02020603050405020304" pitchFamily="18" charset="0"/>
              </a:rPr>
              <a:t>th</a:t>
            </a:r>
            <a:r>
              <a:rPr lang="en-GB" sz="2000" dirty="0">
                <a:effectLst/>
                <a:latin typeface="Calibri" panose="020F0502020204030204" pitchFamily="34" charset="0"/>
                <a:ea typeface="Times New Roman" panose="02020603050405020304" pitchFamily="18" charset="0"/>
              </a:rPr>
              <a:t> June onwards, the Action Planning Meeting will need to be held during the Autumn term, however, you </a:t>
            </a:r>
            <a:r>
              <a:rPr lang="en-GB" sz="2000" b="1" dirty="0">
                <a:effectLst/>
                <a:latin typeface="Calibri" panose="020F0502020204030204" pitchFamily="34" charset="0"/>
                <a:ea typeface="Times New Roman" panose="02020603050405020304" pitchFamily="18" charset="0"/>
              </a:rPr>
              <a:t>MUST</a:t>
            </a:r>
            <a:r>
              <a:rPr lang="en-GB" sz="2000" dirty="0">
                <a:effectLst/>
                <a:latin typeface="Calibri" panose="020F0502020204030204" pitchFamily="34" charset="0"/>
                <a:ea typeface="Times New Roman" panose="02020603050405020304" pitchFamily="18" charset="0"/>
              </a:rPr>
              <a:t> check whether your Educational Psychologist is able to write advice during the Summer holidays </a:t>
            </a:r>
            <a:r>
              <a:rPr lang="en-GB" sz="2000" b="1" u="sng" dirty="0">
                <a:effectLst/>
                <a:latin typeface="Calibri" panose="020F0502020204030204" pitchFamily="34" charset="0"/>
                <a:ea typeface="Times New Roman" panose="02020603050405020304" pitchFamily="18" charset="0"/>
              </a:rPr>
              <a:t>before making the request</a:t>
            </a:r>
            <a:r>
              <a:rPr lang="en-GB" sz="2000" dirty="0">
                <a:effectLst/>
                <a:latin typeface="Calibri" panose="020F0502020204030204" pitchFamily="34" charset="0"/>
                <a:ea typeface="Times New Roman" panose="02020603050405020304" pitchFamily="18" charset="0"/>
              </a:rPr>
              <a:t>.</a:t>
            </a:r>
            <a:endParaRPr lang="en-GB" sz="2000" dirty="0">
              <a:effectLst/>
              <a:latin typeface="Calibri" panose="020F0502020204030204" pitchFamily="34" charset="0"/>
              <a:ea typeface="Calibri" panose="020F0502020204030204" pitchFamily="34" charset="0"/>
            </a:endParaRPr>
          </a:p>
          <a:p>
            <a:pPr marL="342900" lvl="0" indent="-342900">
              <a:spcAft>
                <a:spcPts val="1200"/>
              </a:spcAft>
              <a:buSzPts val="1000"/>
              <a:buFont typeface="Symbol" panose="05050102010706020507" pitchFamily="18" charset="2"/>
              <a:buChar char=""/>
              <a:tabLst>
                <a:tab pos="457200" algn="l"/>
              </a:tabLst>
            </a:pPr>
            <a:r>
              <a:rPr lang="en-GB" sz="2000" dirty="0">
                <a:effectLst/>
                <a:latin typeface="Calibri" panose="020F0502020204030204" pitchFamily="34" charset="0"/>
                <a:ea typeface="Times New Roman" panose="02020603050405020304" pitchFamily="18" charset="0"/>
              </a:rPr>
              <a:t>Referrals made within the last 3 weeks of the Summer Term may be deferred until September.</a:t>
            </a:r>
            <a:endParaRPr lang="en-GB" sz="20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If you have any queries about requesting an EHCP and the timescales involved, please contact the SEN Team via </a:t>
            </a:r>
            <a:r>
              <a:rPr lang="en-GB" sz="1800" u="sng" dirty="0">
                <a:solidFill>
                  <a:srgbClr val="0000FF"/>
                </a:solidFill>
                <a:effectLst/>
                <a:latin typeface="Calibri" panose="020F0502020204030204" pitchFamily="34" charset="0"/>
                <a:ea typeface="Calibri" panose="020F0502020204030204" pitchFamily="34" charset="0"/>
                <a:hlinkClick r:id="rId3"/>
              </a:rPr>
              <a:t>SENTeam@gateshead.gov.uk</a:t>
            </a:r>
            <a:r>
              <a:rPr lang="en-GB" sz="1800" dirty="0">
                <a:effectLst/>
                <a:latin typeface="Calibri" panose="020F0502020204030204" pitchFamily="34" charset="0"/>
                <a:ea typeface="Calibri" panose="020F0502020204030204" pitchFamily="34" charset="0"/>
              </a:rPr>
              <a:t> .</a:t>
            </a:r>
          </a:p>
          <a:p>
            <a:endParaRPr lang="en-GB" sz="3200" dirty="0"/>
          </a:p>
        </p:txBody>
      </p:sp>
    </p:spTree>
    <p:extLst>
      <p:ext uri="{BB962C8B-B14F-4D97-AF65-F5344CB8AC3E}">
        <p14:creationId xmlns:p14="http://schemas.microsoft.com/office/powerpoint/2010/main" val="1341292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unburst chart&#10;&#10;Description automatically generated">
            <a:extLst>
              <a:ext uri="{FF2B5EF4-FFF2-40B4-BE49-F238E27FC236}">
                <a16:creationId xmlns:a16="http://schemas.microsoft.com/office/drawing/2014/main" id="{2575B0A9-68D5-4F5F-B90A-E24C7198BFE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CED82CF-0B76-48D1-8564-BB22B1DBEEC6}"/>
              </a:ext>
            </a:extLst>
          </p:cNvPr>
          <p:cNvSpPr txBox="1"/>
          <p:nvPr/>
        </p:nvSpPr>
        <p:spPr>
          <a:xfrm>
            <a:off x="1110342" y="1166842"/>
            <a:ext cx="10440955" cy="4524315"/>
          </a:xfrm>
          <a:prstGeom prst="rect">
            <a:avLst/>
          </a:prstGeom>
          <a:noFill/>
        </p:spPr>
        <p:txBody>
          <a:bodyPr wrap="square">
            <a:spAutoFit/>
          </a:bodyPr>
          <a:lstStyle/>
          <a:p>
            <a:r>
              <a:rPr lang="en-GB" sz="2400" dirty="0">
                <a:effectLst/>
                <a:ea typeface="Calibri" panose="020F0502020204030204" pitchFamily="34" charset="0"/>
              </a:rPr>
              <a:t>From September 2021, </a:t>
            </a:r>
            <a:r>
              <a:rPr lang="en-GB" sz="2400" u="sng" dirty="0">
                <a:solidFill>
                  <a:srgbClr val="0563C1"/>
                </a:solidFill>
                <a:effectLst/>
                <a:ea typeface="Calibri" panose="020F0502020204030204" pitchFamily="34" charset="0"/>
                <a:hlinkClick r:id="rId3"/>
              </a:rPr>
              <a:t>the engagement model</a:t>
            </a:r>
            <a:r>
              <a:rPr lang="en-GB" sz="2400" dirty="0">
                <a:effectLst/>
                <a:ea typeface="Calibri" panose="020F0502020204030204" pitchFamily="34" charset="0"/>
              </a:rPr>
              <a:t> replaced P-scales 1-4 as the teacher assessment tool for assessing pupils working below the standard of the national curriculum tests and not engaged in subject specific study. </a:t>
            </a:r>
          </a:p>
          <a:p>
            <a:r>
              <a:rPr lang="en-GB" sz="2400" dirty="0">
                <a:effectLst/>
                <a:ea typeface="Calibri" panose="020F0502020204030204" pitchFamily="34" charset="0"/>
              </a:rPr>
              <a:t> </a:t>
            </a:r>
          </a:p>
          <a:p>
            <a:r>
              <a:rPr lang="en-GB" sz="2400" dirty="0">
                <a:effectLst/>
                <a:ea typeface="Calibri" panose="020F0502020204030204" pitchFamily="34" charset="0"/>
              </a:rPr>
              <a:t>Schools will have been conducting assessments regularly throughout the year and this summer will need to report which pupils have been assessed using the engagement model, at the end of key stage 1 (KS1) and key stage 2 (KS2).  Schools are not required to submit any other data to DfE about the progress of these pupils, only which pupils have been assessed. Further information on what is required and how to report this data, can be found in the assessment and reporting arrangements for </a:t>
            </a:r>
            <a:r>
              <a:rPr lang="en-GB" sz="2400" u="sng" dirty="0">
                <a:solidFill>
                  <a:srgbClr val="0563C1"/>
                </a:solidFill>
                <a:effectLst/>
                <a:ea typeface="Calibri" panose="020F0502020204030204" pitchFamily="34" charset="0"/>
                <a:hlinkClick r:id="rId4"/>
              </a:rPr>
              <a:t>KS1</a:t>
            </a:r>
            <a:r>
              <a:rPr lang="en-GB" sz="2400" dirty="0">
                <a:effectLst/>
                <a:ea typeface="Calibri" panose="020F0502020204030204" pitchFamily="34" charset="0"/>
              </a:rPr>
              <a:t> and </a:t>
            </a:r>
            <a:r>
              <a:rPr lang="en-GB" sz="2400" u="sng" dirty="0">
                <a:solidFill>
                  <a:srgbClr val="0563C1"/>
                </a:solidFill>
                <a:effectLst/>
                <a:ea typeface="Calibri" panose="020F0502020204030204" pitchFamily="34" charset="0"/>
                <a:hlinkClick r:id="rId5"/>
              </a:rPr>
              <a:t>KS2</a:t>
            </a:r>
            <a:r>
              <a:rPr lang="en-GB" sz="2400" dirty="0">
                <a:effectLst/>
                <a:ea typeface="Calibri" panose="020F0502020204030204" pitchFamily="34" charset="0"/>
              </a:rPr>
              <a:t>.</a:t>
            </a:r>
          </a:p>
          <a:p>
            <a:r>
              <a:rPr lang="en-GB" sz="2400" dirty="0">
                <a:effectLst/>
                <a:ea typeface="Calibri" panose="020F0502020204030204" pitchFamily="34" charset="0"/>
              </a:rPr>
              <a:t> </a:t>
            </a:r>
          </a:p>
        </p:txBody>
      </p:sp>
    </p:spTree>
    <p:extLst>
      <p:ext uri="{BB962C8B-B14F-4D97-AF65-F5344CB8AC3E}">
        <p14:creationId xmlns:p14="http://schemas.microsoft.com/office/powerpoint/2010/main" val="3684752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5447645"/>
          </a:xfrm>
          <a:prstGeom prst="rect">
            <a:avLst/>
          </a:prstGeom>
          <a:noFill/>
        </p:spPr>
        <p:txBody>
          <a:bodyPr wrap="square" rtlCol="0">
            <a:spAutoFit/>
          </a:bodyPr>
          <a:lstStyle/>
          <a:p>
            <a:r>
              <a:rPr lang="en-GB" sz="3200" dirty="0"/>
              <a:t>I promise to make the next SENCO Network meeting more of a celebration prior to your summer break.</a:t>
            </a:r>
          </a:p>
          <a:p>
            <a:endParaRPr lang="en-GB" sz="3200" dirty="0"/>
          </a:p>
          <a:p>
            <a:r>
              <a:rPr lang="en-GB" sz="3600" dirty="0"/>
              <a:t>Thursday 7</a:t>
            </a:r>
            <a:r>
              <a:rPr lang="en-GB" sz="3600" baseline="30000" dirty="0"/>
              <a:t>th</a:t>
            </a:r>
            <a:r>
              <a:rPr lang="en-GB" sz="3600" dirty="0"/>
              <a:t> July 2022 </a:t>
            </a:r>
            <a:r>
              <a:rPr lang="en-GB" sz="3600" dirty="0">
                <a:solidFill>
                  <a:srgbClr val="FF0000"/>
                </a:solidFill>
              </a:rPr>
              <a:t>3:30-5pm</a:t>
            </a:r>
          </a:p>
          <a:p>
            <a:r>
              <a:rPr lang="en-GB" sz="3600" dirty="0"/>
              <a:t>Thursday 15</a:t>
            </a:r>
            <a:r>
              <a:rPr lang="en-GB" sz="3600" baseline="30000" dirty="0"/>
              <a:t>th</a:t>
            </a:r>
            <a:r>
              <a:rPr lang="en-GB" sz="3600" dirty="0"/>
              <a:t> September 2022 </a:t>
            </a:r>
            <a:r>
              <a:rPr lang="en-GB" sz="3600" dirty="0">
                <a:solidFill>
                  <a:srgbClr val="FF0000"/>
                </a:solidFill>
              </a:rPr>
              <a:t>3:30-5pm</a:t>
            </a:r>
          </a:p>
          <a:p>
            <a:r>
              <a:rPr lang="en-GB" sz="3600" dirty="0"/>
              <a:t>Thursday 17</a:t>
            </a:r>
            <a:r>
              <a:rPr lang="en-GB" sz="3600" baseline="30000" dirty="0"/>
              <a:t>th</a:t>
            </a:r>
            <a:r>
              <a:rPr lang="en-GB" sz="3600" dirty="0"/>
              <a:t> November 2022 </a:t>
            </a:r>
            <a:r>
              <a:rPr lang="en-GB" sz="3600" dirty="0">
                <a:solidFill>
                  <a:srgbClr val="FF0000"/>
                </a:solidFill>
              </a:rPr>
              <a:t>3:30-5pm</a:t>
            </a:r>
          </a:p>
          <a:p>
            <a:r>
              <a:rPr lang="en-GB" sz="3600" dirty="0"/>
              <a:t> Thursday 26</a:t>
            </a:r>
            <a:r>
              <a:rPr lang="en-GB" sz="3600" baseline="30000" dirty="0"/>
              <a:t>th</a:t>
            </a:r>
            <a:r>
              <a:rPr lang="en-GB" sz="3600" dirty="0"/>
              <a:t> January 2023 </a:t>
            </a:r>
            <a:r>
              <a:rPr lang="en-GB" sz="3600" dirty="0">
                <a:solidFill>
                  <a:srgbClr val="FF0000"/>
                </a:solidFill>
              </a:rPr>
              <a:t>3:30-5pm</a:t>
            </a:r>
          </a:p>
          <a:p>
            <a:r>
              <a:rPr lang="en-GB" sz="3600" dirty="0"/>
              <a:t>Thursday 16</a:t>
            </a:r>
            <a:r>
              <a:rPr lang="en-GB" sz="3600" baseline="30000" dirty="0"/>
              <a:t>th</a:t>
            </a:r>
            <a:r>
              <a:rPr lang="en-GB" sz="3600" dirty="0"/>
              <a:t> March 2023 </a:t>
            </a:r>
            <a:r>
              <a:rPr lang="en-GB" sz="3600" dirty="0">
                <a:solidFill>
                  <a:srgbClr val="FF0000"/>
                </a:solidFill>
              </a:rPr>
              <a:t>3:30-5pm</a:t>
            </a:r>
          </a:p>
          <a:p>
            <a:r>
              <a:rPr lang="en-GB" sz="3600" dirty="0"/>
              <a:t>Thursday 18</a:t>
            </a:r>
            <a:r>
              <a:rPr lang="en-GB" sz="3600" baseline="30000" dirty="0"/>
              <a:t>th</a:t>
            </a:r>
            <a:r>
              <a:rPr lang="en-GB" sz="3600" dirty="0"/>
              <a:t> May 2023 </a:t>
            </a:r>
            <a:r>
              <a:rPr lang="en-GB" sz="3600" dirty="0">
                <a:solidFill>
                  <a:srgbClr val="FF0000"/>
                </a:solidFill>
              </a:rPr>
              <a:t>3:30-5pm</a:t>
            </a:r>
          </a:p>
          <a:p>
            <a:r>
              <a:rPr lang="en-GB" sz="3600" dirty="0"/>
              <a:t>Thursday 13</a:t>
            </a:r>
            <a:r>
              <a:rPr lang="en-GB" sz="3600" baseline="30000" dirty="0"/>
              <a:t>th</a:t>
            </a:r>
            <a:r>
              <a:rPr lang="en-GB" sz="3600" dirty="0"/>
              <a:t> July 2023 </a:t>
            </a:r>
            <a:r>
              <a:rPr lang="en-GB" sz="3600" dirty="0">
                <a:solidFill>
                  <a:srgbClr val="FF0000"/>
                </a:solidFill>
              </a:rPr>
              <a:t>3:30-5pm</a:t>
            </a:r>
            <a:endParaRPr lang="en-GB" sz="2400" dirty="0"/>
          </a:p>
        </p:txBody>
      </p:sp>
    </p:spTree>
    <p:extLst>
      <p:ext uri="{BB962C8B-B14F-4D97-AF65-F5344CB8AC3E}">
        <p14:creationId xmlns:p14="http://schemas.microsoft.com/office/powerpoint/2010/main" val="175282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nburst chart&#10;&#10;Description automatically generated">
            <a:extLst>
              <a:ext uri="{FF2B5EF4-FFF2-40B4-BE49-F238E27FC236}">
                <a16:creationId xmlns:a16="http://schemas.microsoft.com/office/drawing/2014/main" id="{93854582-4B23-1049-A27E-5FF82586DA6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269EEB-1978-074B-B161-5C752FB2D2AF}"/>
              </a:ext>
            </a:extLst>
          </p:cNvPr>
          <p:cNvSpPr>
            <a:spLocks noGrp="1"/>
          </p:cNvSpPr>
          <p:nvPr>
            <p:ph type="title"/>
          </p:nvPr>
        </p:nvSpPr>
        <p:spPr/>
        <p:txBody>
          <a:bodyPr/>
          <a:lstStyle/>
          <a:p>
            <a:r>
              <a:rPr lang="en-US" b="1" dirty="0">
                <a:solidFill>
                  <a:srgbClr val="1E2E57"/>
                </a:solidFill>
                <a:latin typeface="Helvetica" pitchFamily="2" charset="0"/>
              </a:rPr>
              <a:t>Our first guest speaker tonight…</a:t>
            </a:r>
          </a:p>
        </p:txBody>
      </p:sp>
      <p:sp>
        <p:nvSpPr>
          <p:cNvPr id="4" name="Content Placeholder 3">
            <a:extLst>
              <a:ext uri="{FF2B5EF4-FFF2-40B4-BE49-F238E27FC236}">
                <a16:creationId xmlns:a16="http://schemas.microsoft.com/office/drawing/2014/main" id="{CA100847-888A-45AE-80B4-50DC707D539D}"/>
              </a:ext>
            </a:extLst>
          </p:cNvPr>
          <p:cNvSpPr>
            <a:spLocks noGrp="1"/>
          </p:cNvSpPr>
          <p:nvPr>
            <p:ph idx="1"/>
          </p:nvPr>
        </p:nvSpPr>
        <p:spPr/>
        <p:txBody>
          <a:bodyPr/>
          <a:lstStyle/>
          <a:p>
            <a:r>
              <a:rPr lang="en-GB" dirty="0"/>
              <a:t>Rhoda Morrow from Children’s North East </a:t>
            </a:r>
          </a:p>
        </p:txBody>
      </p:sp>
    </p:spTree>
    <p:extLst>
      <p:ext uri="{BB962C8B-B14F-4D97-AF65-F5344CB8AC3E}">
        <p14:creationId xmlns:p14="http://schemas.microsoft.com/office/powerpoint/2010/main" val="19088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nburst chart&#10;&#10;Description automatically generated">
            <a:extLst>
              <a:ext uri="{FF2B5EF4-FFF2-40B4-BE49-F238E27FC236}">
                <a16:creationId xmlns:a16="http://schemas.microsoft.com/office/drawing/2014/main" id="{93854582-4B23-1049-A27E-5FF82586DA66}"/>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57EA472-040F-42C1-BD3F-5B3AB31DF4FF}"/>
              </a:ext>
            </a:extLst>
          </p:cNvPr>
          <p:cNvPicPr>
            <a:picLocks noChangeAspect="1"/>
          </p:cNvPicPr>
          <p:nvPr/>
        </p:nvPicPr>
        <p:blipFill>
          <a:blip r:embed="rId3"/>
          <a:stretch>
            <a:fillRect/>
          </a:stretch>
        </p:blipFill>
        <p:spPr>
          <a:xfrm>
            <a:off x="1630449" y="120293"/>
            <a:ext cx="8931102" cy="5852804"/>
          </a:xfrm>
          <a:prstGeom prst="rect">
            <a:avLst/>
          </a:prstGeom>
        </p:spPr>
      </p:pic>
    </p:spTree>
    <p:extLst>
      <p:ext uri="{BB962C8B-B14F-4D97-AF65-F5344CB8AC3E}">
        <p14:creationId xmlns:p14="http://schemas.microsoft.com/office/powerpoint/2010/main" val="58011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nburst chart&#10;&#10;Description automatically generated">
            <a:extLst>
              <a:ext uri="{FF2B5EF4-FFF2-40B4-BE49-F238E27FC236}">
                <a16:creationId xmlns:a16="http://schemas.microsoft.com/office/drawing/2014/main" id="{93854582-4B23-1049-A27E-5FF82586DA66}"/>
              </a:ext>
            </a:extLst>
          </p:cNvPr>
          <p:cNvPicPr>
            <a:picLocks noChangeAspect="1"/>
          </p:cNvPicPr>
          <p:nvPr/>
        </p:nvPicPr>
        <p:blipFill>
          <a:blip r:embed="rId2"/>
          <a:stretch>
            <a:fillRect/>
          </a:stretch>
        </p:blipFill>
        <p:spPr>
          <a:xfrm>
            <a:off x="0" y="0"/>
            <a:ext cx="12192000" cy="6858000"/>
          </a:xfrm>
          <a:prstGeom prst="rect">
            <a:avLst/>
          </a:prstGeom>
        </p:spPr>
      </p:pic>
      <p:pic>
        <p:nvPicPr>
          <p:cNvPr id="6" name="Content Placeholder 5">
            <a:extLst>
              <a:ext uri="{FF2B5EF4-FFF2-40B4-BE49-F238E27FC236}">
                <a16:creationId xmlns:a16="http://schemas.microsoft.com/office/drawing/2014/main" id="{DB7176CD-013A-4D1C-812F-6ACCF852F365}"/>
              </a:ext>
            </a:extLst>
          </p:cNvPr>
          <p:cNvPicPr>
            <a:picLocks noGrp="1" noChangeAspect="1"/>
          </p:cNvPicPr>
          <p:nvPr>
            <p:ph idx="1"/>
          </p:nvPr>
        </p:nvPicPr>
        <p:blipFill>
          <a:blip r:embed="rId3"/>
          <a:stretch>
            <a:fillRect/>
          </a:stretch>
        </p:blipFill>
        <p:spPr>
          <a:xfrm>
            <a:off x="1932994" y="2055813"/>
            <a:ext cx="8326012" cy="3134162"/>
          </a:xfrm>
        </p:spPr>
      </p:pic>
    </p:spTree>
    <p:extLst>
      <p:ext uri="{BB962C8B-B14F-4D97-AF65-F5344CB8AC3E}">
        <p14:creationId xmlns:p14="http://schemas.microsoft.com/office/powerpoint/2010/main" val="317955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1CDF61D-BA01-434C-BEE2-7CC2D7AE23E0}"/>
              </a:ext>
            </a:extLst>
          </p:cNvPr>
          <p:cNvPicPr>
            <a:picLocks noGrp="1" noChangeAspect="1"/>
          </p:cNvPicPr>
          <p:nvPr>
            <p:ph idx="1"/>
          </p:nvPr>
        </p:nvPicPr>
        <p:blipFill>
          <a:blip r:embed="rId2"/>
          <a:stretch>
            <a:fillRect/>
          </a:stretch>
        </p:blipFill>
        <p:spPr>
          <a:xfrm>
            <a:off x="838200" y="1321623"/>
            <a:ext cx="10515600" cy="4214754"/>
          </a:xfrm>
        </p:spPr>
      </p:pic>
    </p:spTree>
    <p:extLst>
      <p:ext uri="{BB962C8B-B14F-4D97-AF65-F5344CB8AC3E}">
        <p14:creationId xmlns:p14="http://schemas.microsoft.com/office/powerpoint/2010/main" val="2203306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E909F0-20F4-46D0-8172-A9F8241318E5}"/>
              </a:ext>
            </a:extLst>
          </p:cNvPr>
          <p:cNvPicPr>
            <a:picLocks noChangeAspect="1"/>
          </p:cNvPicPr>
          <p:nvPr/>
        </p:nvPicPr>
        <p:blipFill>
          <a:blip r:embed="rId2"/>
          <a:stretch>
            <a:fillRect/>
          </a:stretch>
        </p:blipFill>
        <p:spPr>
          <a:xfrm>
            <a:off x="874765" y="0"/>
            <a:ext cx="10442470" cy="6858000"/>
          </a:xfrm>
          <a:prstGeom prst="rect">
            <a:avLst/>
          </a:prstGeom>
        </p:spPr>
      </p:pic>
    </p:spTree>
    <p:extLst>
      <p:ext uri="{BB962C8B-B14F-4D97-AF65-F5344CB8AC3E}">
        <p14:creationId xmlns:p14="http://schemas.microsoft.com/office/powerpoint/2010/main" val="45279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814F-75F4-48AD-A1A0-7E78E4A91E9E}"/>
              </a:ext>
            </a:extLst>
          </p:cNvPr>
          <p:cNvSpPr>
            <a:spLocks noGrp="1"/>
          </p:cNvSpPr>
          <p:nvPr>
            <p:ph type="title"/>
          </p:nvPr>
        </p:nvSpPr>
        <p:spPr/>
        <p:txBody>
          <a:bodyPr/>
          <a:lstStyle/>
          <a:p>
            <a:r>
              <a:rPr lang="en-GB" dirty="0"/>
              <a:t>Now for some headlines……</a:t>
            </a:r>
          </a:p>
        </p:txBody>
      </p:sp>
      <p:sp>
        <p:nvSpPr>
          <p:cNvPr id="3" name="Content Placeholder 2">
            <a:extLst>
              <a:ext uri="{FF2B5EF4-FFF2-40B4-BE49-F238E27FC236}">
                <a16:creationId xmlns:a16="http://schemas.microsoft.com/office/drawing/2014/main" id="{268FC0C8-47AC-47A9-A5D4-B28E75DA1D11}"/>
              </a:ext>
            </a:extLst>
          </p:cNvPr>
          <p:cNvSpPr>
            <a:spLocks noGrp="1"/>
          </p:cNvSpPr>
          <p:nvPr>
            <p:ph idx="1"/>
          </p:nvPr>
        </p:nvSpPr>
        <p:spPr/>
        <p:txBody>
          <a:bodyPr/>
          <a:lstStyle/>
          <a:p>
            <a:r>
              <a:rPr lang="en-GB" dirty="0"/>
              <a:t>SEND Review Green Paper and the White Paper</a:t>
            </a:r>
          </a:p>
        </p:txBody>
      </p:sp>
    </p:spTree>
    <p:extLst>
      <p:ext uri="{BB962C8B-B14F-4D97-AF65-F5344CB8AC3E}">
        <p14:creationId xmlns:p14="http://schemas.microsoft.com/office/powerpoint/2010/main" val="90139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54C-7226-44FB-AEE4-C29D957052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4821585-B407-4DEF-AE48-930381C3A040}"/>
              </a:ext>
            </a:extLst>
          </p:cNvPr>
          <p:cNvSpPr>
            <a:spLocks noGrp="1"/>
          </p:cNvSpPr>
          <p:nvPr>
            <p:ph idx="1"/>
          </p:nvPr>
        </p:nvSpPr>
        <p:spPr/>
        <p:txBody>
          <a:bodyPr/>
          <a:lstStyle/>
          <a:p>
            <a:endParaRPr lang="en-GB"/>
          </a:p>
        </p:txBody>
      </p:sp>
      <p:pic>
        <p:nvPicPr>
          <p:cNvPr id="4" name="Picture 3" descr="A picture containing sunburst chart&#10;&#10;Description automatically generated">
            <a:extLst>
              <a:ext uri="{FF2B5EF4-FFF2-40B4-BE49-F238E27FC236}">
                <a16:creationId xmlns:a16="http://schemas.microsoft.com/office/drawing/2014/main" id="{69B22B6E-97D4-4BAE-902F-B12C941F1CF9}"/>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9997F8D-25F6-46F7-8A20-C5DFA548A804}"/>
              </a:ext>
            </a:extLst>
          </p:cNvPr>
          <p:cNvSpPr txBox="1"/>
          <p:nvPr/>
        </p:nvSpPr>
        <p:spPr>
          <a:xfrm>
            <a:off x="511444" y="365125"/>
            <a:ext cx="11127783" cy="6340197"/>
          </a:xfrm>
          <a:prstGeom prst="rect">
            <a:avLst/>
          </a:prstGeom>
          <a:noFill/>
        </p:spPr>
        <p:txBody>
          <a:bodyPr wrap="square" rtlCol="0">
            <a:spAutoFit/>
          </a:bodyPr>
          <a:lstStyle/>
          <a:p>
            <a:r>
              <a:rPr lang="en-GB" sz="3200" b="1" dirty="0"/>
              <a:t>The White Paper:</a:t>
            </a:r>
          </a:p>
          <a:p>
            <a:pPr algn="l"/>
            <a:r>
              <a:rPr lang="en-GB" sz="2800" b="0" i="0" u="none" strike="noStrike" baseline="0" dirty="0">
                <a:latin typeface="Gibson-Book"/>
              </a:rPr>
              <a:t>The white paper focuses on: </a:t>
            </a:r>
          </a:p>
          <a:p>
            <a:pPr algn="l"/>
            <a:endParaRPr lang="en-GB" sz="1200" b="0" i="0" u="none" strike="noStrike" baseline="0" dirty="0">
              <a:latin typeface="Gibson-Book"/>
            </a:endParaRPr>
          </a:p>
          <a:p>
            <a:pPr marL="447675" indent="-354013" algn="l">
              <a:spcAft>
                <a:spcPts val="600"/>
              </a:spcAft>
              <a:buFont typeface="Arial" panose="020B0604020202020204" pitchFamily="34" charset="0"/>
              <a:buChar char="•"/>
            </a:pPr>
            <a:r>
              <a:rPr lang="en-GB" b="0" i="0" dirty="0">
                <a:effectLst/>
                <a:latin typeface="Istok Web"/>
              </a:rPr>
              <a:t>Schools will offer a </a:t>
            </a:r>
            <a:r>
              <a:rPr lang="en-GB" b="0" i="0" u="none" strike="noStrike" dirty="0">
                <a:solidFill>
                  <a:srgbClr val="151F3A"/>
                </a:solidFill>
                <a:effectLst/>
                <a:latin typeface="Istok Web"/>
                <a:hlinkClick r:id="rId3"/>
              </a:rPr>
              <a:t>minimum school week of 32.5 hours</a:t>
            </a:r>
            <a:r>
              <a:rPr lang="en-GB" b="0" i="0" dirty="0">
                <a:solidFill>
                  <a:srgbClr val="777777"/>
                </a:solidFill>
                <a:effectLst/>
                <a:latin typeface="Istok Web"/>
              </a:rPr>
              <a:t> </a:t>
            </a:r>
            <a:r>
              <a:rPr lang="en-GB" b="0" i="0" dirty="0">
                <a:effectLst/>
                <a:latin typeface="Istok Web"/>
              </a:rPr>
              <a:t>by September 2023</a:t>
            </a:r>
          </a:p>
          <a:p>
            <a:pPr marL="447675" indent="-354013" algn="l">
              <a:spcAft>
                <a:spcPts val="600"/>
              </a:spcAft>
              <a:buFont typeface="Arial" panose="020B0604020202020204" pitchFamily="34" charset="0"/>
              <a:buChar char="•"/>
            </a:pPr>
            <a:r>
              <a:rPr lang="en-GB" b="0" i="0" dirty="0">
                <a:effectLst/>
                <a:latin typeface="Istok Web"/>
              </a:rPr>
              <a:t>Ofsted will inspect every school by 2025, including the backlog of ‘outstanding’ schools that haven’t been inspected for many years</a:t>
            </a:r>
          </a:p>
          <a:p>
            <a:pPr marL="447675" indent="-354013" algn="l">
              <a:spcAft>
                <a:spcPts val="600"/>
              </a:spcAft>
              <a:buFont typeface="Arial" panose="020B0604020202020204" pitchFamily="34" charset="0"/>
              <a:buChar char="•"/>
            </a:pPr>
            <a:r>
              <a:rPr lang="en-GB" b="0" i="0" dirty="0">
                <a:effectLst/>
                <a:latin typeface="Istok Web"/>
              </a:rPr>
              <a:t>By 2030, all children will benefit from being taught in a school in, or in the process of joining, a strong multi-academy trust, which will help transform underperforming schools and deliver the best possible outcomes for children</a:t>
            </a:r>
          </a:p>
          <a:p>
            <a:pPr marL="447675" indent="-354013" algn="l">
              <a:spcAft>
                <a:spcPts val="600"/>
              </a:spcAft>
              <a:buFont typeface="Arial" panose="020B0604020202020204" pitchFamily="34" charset="0"/>
              <a:buChar char="•"/>
            </a:pPr>
            <a:r>
              <a:rPr lang="en-GB" b="0" i="0" dirty="0">
                <a:effectLst/>
                <a:latin typeface="Istok Web"/>
              </a:rPr>
              <a:t>500,000 teacher training and development opportunities by 2024, giving all teachers and school leaders access to world-class, evidence-based training and professional development at every stage of their career</a:t>
            </a:r>
          </a:p>
          <a:p>
            <a:pPr marL="447675" indent="-354013" algn="l">
              <a:spcAft>
                <a:spcPts val="600"/>
              </a:spcAft>
              <a:buFont typeface="Arial" panose="020B0604020202020204" pitchFamily="34" charset="0"/>
              <a:buChar char="•"/>
            </a:pPr>
            <a:r>
              <a:rPr lang="en-GB" b="0" i="0" dirty="0">
                <a:effectLst/>
                <a:latin typeface="Istok Web"/>
              </a:rPr>
              <a:t>Specialist training to drive better literacy through a new National Professional Qualification for Leading Literacy; a new National Professional Qualification for Early Years Leadership; and up to £180m investment in the early years workforce, including training for early years practitioners to support literacy and numeracy teaching</a:t>
            </a:r>
          </a:p>
          <a:p>
            <a:pPr marL="447675" indent="-354013">
              <a:spcAft>
                <a:spcPts val="600"/>
              </a:spcAft>
              <a:buFont typeface="Arial" panose="020B0604020202020204" pitchFamily="34" charset="0"/>
              <a:buChar char="•"/>
            </a:pPr>
            <a:r>
              <a:rPr lang="en-GB" b="0" i="0" dirty="0">
                <a:effectLst/>
                <a:latin typeface="Istok Web"/>
              </a:rPr>
              <a:t>Better behaviour and higher attendance through more effective use of data, including an annual behaviour survey and a national data system, to drive up attendance and make it easier for agencies to protect vulnerable children </a:t>
            </a:r>
          </a:p>
          <a:p>
            <a:endParaRPr lang="en-GB" sz="2000" b="0" i="0" dirty="0">
              <a:solidFill>
                <a:srgbClr val="777777"/>
              </a:solidFill>
              <a:effectLst/>
              <a:latin typeface="Istok Web"/>
            </a:endParaRPr>
          </a:p>
          <a:p>
            <a:endParaRPr lang="en-GB" sz="3200" dirty="0"/>
          </a:p>
        </p:txBody>
      </p:sp>
    </p:spTree>
    <p:extLst>
      <p:ext uri="{BB962C8B-B14F-4D97-AF65-F5344CB8AC3E}">
        <p14:creationId xmlns:p14="http://schemas.microsoft.com/office/powerpoint/2010/main" val="1965947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2213</Words>
  <Application>Microsoft Office PowerPoint</Application>
  <PresentationFormat>Widescreen</PresentationFormat>
  <Paragraphs>177</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Gibson-Book</vt:lpstr>
      <vt:lpstr>Gibson-Light</vt:lpstr>
      <vt:lpstr>Gibson-Medium</vt:lpstr>
      <vt:lpstr>Gibson-SemiBold</vt:lpstr>
      <vt:lpstr>Helvetica</vt:lpstr>
      <vt:lpstr>Istok Web</vt:lpstr>
      <vt:lpstr>Symbol</vt:lpstr>
      <vt:lpstr>Office Theme</vt:lpstr>
      <vt:lpstr>SENCO NETWORK MEETING</vt:lpstr>
      <vt:lpstr>Welcome to the All New SENCO Network </vt:lpstr>
      <vt:lpstr>Our first guest speaker tonight…</vt:lpstr>
      <vt:lpstr>PowerPoint Presentation</vt:lpstr>
      <vt:lpstr>PowerPoint Presentation</vt:lpstr>
      <vt:lpstr>PowerPoint Presentation</vt:lpstr>
      <vt:lpstr>PowerPoint Presentation</vt:lpstr>
      <vt:lpstr>Now for some 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SENCO NETWORK MEETING</dc:title>
  <dc:creator>Lynne Kilford</dc:creator>
  <cp:lastModifiedBy>Jack Wallis</cp:lastModifiedBy>
  <cp:revision>26</cp:revision>
  <dcterms:created xsi:type="dcterms:W3CDTF">2022-05-12T08:51:59Z</dcterms:created>
  <dcterms:modified xsi:type="dcterms:W3CDTF">2022-05-24T12:55:35Z</dcterms:modified>
</cp:coreProperties>
</file>